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Lst>
  <p:sldSz cx="15113000" cy="213741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Roboto Condensed" charset="1" panose="02000000000000000000"/>
      <p:regular r:id="rId14"/>
    </p:embeddedFont>
    <p:embeddedFont>
      <p:font typeface="Roboto Condensed Bold" charset="1" panose="02000000000000000000"/>
      <p:regular r:id="rId15"/>
    </p:embeddedFont>
    <p:embeddedFont>
      <p:font typeface="Roboto Condensed Italics" charset="1" panose="02000000000000000000"/>
      <p:regular r:id="rId16"/>
    </p:embeddedFont>
    <p:embeddedFont>
      <p:font typeface="Roboto Condensed Bold Italics" charset="1" panose="02000000000000000000"/>
      <p:regular r:id="rId17"/>
    </p:embeddedFont>
    <p:embeddedFont>
      <p:font typeface="Open Sans" charset="1" panose="020B0606030504020204"/>
      <p:regular r:id="rId18"/>
    </p:embeddedFont>
    <p:embeddedFont>
      <p:font typeface="Open Sans Bold" charset="1" panose="020B0806030504020204"/>
      <p:regular r:id="rId19"/>
    </p:embeddedFont>
    <p:embeddedFont>
      <p:font typeface="Open Sans Italics" charset="1" panose="020B0606030504020204"/>
      <p:regular r:id="rId20"/>
    </p:embeddedFont>
    <p:embeddedFont>
      <p:font typeface="Open Sans Bold Italics" charset="1" panose="020B0806030504020204"/>
      <p:regular r:id="rId21"/>
    </p:embeddedFont>
    <p:embeddedFont>
      <p:font typeface="Open Sans Light" charset="1" panose="020B0306030504020204"/>
      <p:regular r:id="rId22"/>
    </p:embeddedFont>
    <p:embeddedFont>
      <p:font typeface="Open Sans Light Italics" charset="1" panose="020B0306030504020204"/>
      <p:regular r:id="rId23"/>
    </p:embeddedFont>
    <p:embeddedFont>
      <p:font typeface="Open Sans Ultra-Bold" charset="1" panose="00000000000000000000"/>
      <p:regular r:id="rId24"/>
    </p:embeddedFont>
    <p:embeddedFont>
      <p:font typeface="Open Sans Ultra-Bold Italics"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3C2DB"/>
        </a:solidFill>
      </p:bgPr>
    </p:bg>
    <p:spTree>
      <p:nvGrpSpPr>
        <p:cNvPr id="1" name=""/>
        <p:cNvGrpSpPr/>
        <p:nvPr/>
      </p:nvGrpSpPr>
      <p:grpSpPr>
        <a:xfrm>
          <a:off x="0" y="0"/>
          <a:ext cx="0" cy="0"/>
          <a:chOff x="0" y="0"/>
          <a:chExt cx="0" cy="0"/>
        </a:xfrm>
      </p:grpSpPr>
      <p:grpSp>
        <p:nvGrpSpPr>
          <p:cNvPr name="Group 2" id="2"/>
          <p:cNvGrpSpPr/>
          <p:nvPr/>
        </p:nvGrpSpPr>
        <p:grpSpPr>
          <a:xfrm rot="0">
            <a:off x="356059" y="4378861"/>
            <a:ext cx="5264195" cy="4305640"/>
            <a:chOff x="0" y="0"/>
            <a:chExt cx="1306553" cy="1068643"/>
          </a:xfrm>
        </p:grpSpPr>
        <p:sp>
          <p:nvSpPr>
            <p:cNvPr name="Freeform 3" id="3"/>
            <p:cNvSpPr/>
            <p:nvPr/>
          </p:nvSpPr>
          <p:spPr>
            <a:xfrm flipH="false" flipV="false" rot="0">
              <a:off x="0" y="0"/>
              <a:ext cx="1306553" cy="1068643"/>
            </a:xfrm>
            <a:custGeom>
              <a:avLst/>
              <a:gdLst/>
              <a:ahLst/>
              <a:cxnLst/>
              <a:rect r="r" b="b" t="t" l="l"/>
              <a:pathLst>
                <a:path h="1068643" w="1306553">
                  <a:moveTo>
                    <a:pt x="0" y="0"/>
                  </a:moveTo>
                  <a:lnTo>
                    <a:pt x="1306553" y="0"/>
                  </a:lnTo>
                  <a:lnTo>
                    <a:pt x="1306553" y="1068643"/>
                  </a:lnTo>
                  <a:lnTo>
                    <a:pt x="0" y="1068643"/>
                  </a:lnTo>
                  <a:close/>
                </a:path>
              </a:pathLst>
            </a:custGeom>
            <a:solidFill>
              <a:srgbClr val="FFFFFF">
                <a:alpha val="19608"/>
              </a:srgbClr>
            </a:solidFill>
          </p:spPr>
        </p:sp>
      </p:grpSp>
      <p:grpSp>
        <p:nvGrpSpPr>
          <p:cNvPr name="Group 4" id="4"/>
          <p:cNvGrpSpPr/>
          <p:nvPr/>
        </p:nvGrpSpPr>
        <p:grpSpPr>
          <a:xfrm rot="0">
            <a:off x="356059" y="11837939"/>
            <a:ext cx="5264195" cy="8809249"/>
            <a:chOff x="0" y="0"/>
            <a:chExt cx="1306553" cy="2186422"/>
          </a:xfrm>
        </p:grpSpPr>
        <p:sp>
          <p:nvSpPr>
            <p:cNvPr name="Freeform 5" id="5"/>
            <p:cNvSpPr/>
            <p:nvPr/>
          </p:nvSpPr>
          <p:spPr>
            <a:xfrm flipH="false" flipV="false" rot="0">
              <a:off x="0" y="0"/>
              <a:ext cx="1306553" cy="2186422"/>
            </a:xfrm>
            <a:custGeom>
              <a:avLst/>
              <a:gdLst/>
              <a:ahLst/>
              <a:cxnLst/>
              <a:rect r="r" b="b" t="t" l="l"/>
              <a:pathLst>
                <a:path h="2186422" w="1306553">
                  <a:moveTo>
                    <a:pt x="0" y="0"/>
                  </a:moveTo>
                  <a:lnTo>
                    <a:pt x="1306553" y="0"/>
                  </a:lnTo>
                  <a:lnTo>
                    <a:pt x="1306553" y="2186422"/>
                  </a:lnTo>
                  <a:lnTo>
                    <a:pt x="0" y="2186422"/>
                  </a:lnTo>
                  <a:close/>
                </a:path>
              </a:pathLst>
            </a:custGeom>
            <a:solidFill>
              <a:srgbClr val="FFFFFF">
                <a:alpha val="19608"/>
              </a:srgbClr>
            </a:solidFill>
          </p:spPr>
        </p:sp>
      </p:grpSp>
      <p:grpSp>
        <p:nvGrpSpPr>
          <p:cNvPr name="Group 6" id="6"/>
          <p:cNvGrpSpPr/>
          <p:nvPr/>
        </p:nvGrpSpPr>
        <p:grpSpPr>
          <a:xfrm rot="0">
            <a:off x="6021183" y="12114164"/>
            <a:ext cx="8790672" cy="3278695"/>
            <a:chOff x="0" y="0"/>
            <a:chExt cx="2181811" cy="813759"/>
          </a:xfrm>
        </p:grpSpPr>
        <p:sp>
          <p:nvSpPr>
            <p:cNvPr name="Freeform 7" id="7"/>
            <p:cNvSpPr/>
            <p:nvPr/>
          </p:nvSpPr>
          <p:spPr>
            <a:xfrm flipH="false" flipV="false" rot="0">
              <a:off x="0" y="0"/>
              <a:ext cx="2181811" cy="813759"/>
            </a:xfrm>
            <a:custGeom>
              <a:avLst/>
              <a:gdLst/>
              <a:ahLst/>
              <a:cxnLst/>
              <a:rect r="r" b="b" t="t" l="l"/>
              <a:pathLst>
                <a:path h="813759" w="2181811">
                  <a:moveTo>
                    <a:pt x="0" y="0"/>
                  </a:moveTo>
                  <a:lnTo>
                    <a:pt x="2181811" y="0"/>
                  </a:lnTo>
                  <a:lnTo>
                    <a:pt x="2181811" y="813759"/>
                  </a:lnTo>
                  <a:lnTo>
                    <a:pt x="0" y="813759"/>
                  </a:lnTo>
                  <a:close/>
                </a:path>
              </a:pathLst>
            </a:custGeom>
            <a:solidFill>
              <a:srgbClr val="FFFFFF">
                <a:alpha val="19608"/>
              </a:srgbClr>
            </a:solidFill>
          </p:spPr>
        </p:sp>
      </p:grpSp>
      <p:grpSp>
        <p:nvGrpSpPr>
          <p:cNvPr name="Group 8" id="8"/>
          <p:cNvGrpSpPr/>
          <p:nvPr/>
        </p:nvGrpSpPr>
        <p:grpSpPr>
          <a:xfrm rot="0">
            <a:off x="6053119" y="4378861"/>
            <a:ext cx="8790672" cy="2585637"/>
            <a:chOff x="0" y="0"/>
            <a:chExt cx="2181811" cy="641745"/>
          </a:xfrm>
        </p:grpSpPr>
        <p:sp>
          <p:nvSpPr>
            <p:cNvPr name="Freeform 9" id="9"/>
            <p:cNvSpPr/>
            <p:nvPr/>
          </p:nvSpPr>
          <p:spPr>
            <a:xfrm flipH="false" flipV="false" rot="0">
              <a:off x="0" y="0"/>
              <a:ext cx="2181811" cy="641745"/>
            </a:xfrm>
            <a:custGeom>
              <a:avLst/>
              <a:gdLst/>
              <a:ahLst/>
              <a:cxnLst/>
              <a:rect r="r" b="b" t="t" l="l"/>
              <a:pathLst>
                <a:path h="641745" w="2181811">
                  <a:moveTo>
                    <a:pt x="0" y="0"/>
                  </a:moveTo>
                  <a:lnTo>
                    <a:pt x="2181811" y="0"/>
                  </a:lnTo>
                  <a:lnTo>
                    <a:pt x="2181811" y="641745"/>
                  </a:lnTo>
                  <a:lnTo>
                    <a:pt x="0" y="641745"/>
                  </a:lnTo>
                  <a:close/>
                </a:path>
              </a:pathLst>
            </a:custGeom>
            <a:solidFill>
              <a:srgbClr val="FFFFFF">
                <a:alpha val="19608"/>
              </a:srgbClr>
            </a:solidFill>
          </p:spPr>
        </p:sp>
      </p:grpSp>
      <p:sp>
        <p:nvSpPr>
          <p:cNvPr name="Freeform 10" id="10"/>
          <p:cNvSpPr/>
          <p:nvPr/>
        </p:nvSpPr>
        <p:spPr>
          <a:xfrm flipH="false" flipV="false" rot="0">
            <a:off x="5119" y="0"/>
            <a:ext cx="15114881" cy="4194379"/>
          </a:xfrm>
          <a:custGeom>
            <a:avLst/>
            <a:gdLst/>
            <a:ahLst/>
            <a:cxnLst/>
            <a:rect r="r" b="b" t="t" l="l"/>
            <a:pathLst>
              <a:path h="4194379" w="15114881">
                <a:moveTo>
                  <a:pt x="0" y="0"/>
                </a:moveTo>
                <a:lnTo>
                  <a:pt x="15114881" y="0"/>
                </a:lnTo>
                <a:lnTo>
                  <a:pt x="15114881" y="4194379"/>
                </a:lnTo>
                <a:lnTo>
                  <a:pt x="0" y="41943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6053119" y="16152129"/>
            <a:ext cx="8790672" cy="3209947"/>
            <a:chOff x="0" y="0"/>
            <a:chExt cx="2181811" cy="796696"/>
          </a:xfrm>
        </p:grpSpPr>
        <p:sp>
          <p:nvSpPr>
            <p:cNvPr name="Freeform 12" id="12"/>
            <p:cNvSpPr/>
            <p:nvPr/>
          </p:nvSpPr>
          <p:spPr>
            <a:xfrm flipH="false" flipV="false" rot="0">
              <a:off x="0" y="0"/>
              <a:ext cx="2181811" cy="796696"/>
            </a:xfrm>
            <a:custGeom>
              <a:avLst/>
              <a:gdLst/>
              <a:ahLst/>
              <a:cxnLst/>
              <a:rect r="r" b="b" t="t" l="l"/>
              <a:pathLst>
                <a:path h="796696" w="2181811">
                  <a:moveTo>
                    <a:pt x="0" y="0"/>
                  </a:moveTo>
                  <a:lnTo>
                    <a:pt x="2181811" y="0"/>
                  </a:lnTo>
                  <a:lnTo>
                    <a:pt x="2181811" y="796696"/>
                  </a:lnTo>
                  <a:lnTo>
                    <a:pt x="0" y="796696"/>
                  </a:lnTo>
                  <a:close/>
                </a:path>
              </a:pathLst>
            </a:custGeom>
            <a:solidFill>
              <a:srgbClr val="FFFFFF">
                <a:alpha val="19608"/>
              </a:srgbClr>
            </a:solidFill>
          </p:spPr>
        </p:sp>
      </p:grpSp>
      <p:sp>
        <p:nvSpPr>
          <p:cNvPr name="Freeform 13" id="13"/>
          <p:cNvSpPr/>
          <p:nvPr/>
        </p:nvSpPr>
        <p:spPr>
          <a:xfrm flipH="false" flipV="false" rot="0">
            <a:off x="7690460" y="20023675"/>
            <a:ext cx="5452117" cy="1247027"/>
          </a:xfrm>
          <a:custGeom>
            <a:avLst/>
            <a:gdLst/>
            <a:ahLst/>
            <a:cxnLst/>
            <a:rect r="r" b="b" t="t" l="l"/>
            <a:pathLst>
              <a:path h="1247027" w="5452117">
                <a:moveTo>
                  <a:pt x="0" y="0"/>
                </a:moveTo>
                <a:lnTo>
                  <a:pt x="5452117" y="0"/>
                </a:lnTo>
                <a:lnTo>
                  <a:pt x="5452117" y="1247027"/>
                </a:lnTo>
                <a:lnTo>
                  <a:pt x="0" y="1247027"/>
                </a:lnTo>
                <a:lnTo>
                  <a:pt x="0" y="0"/>
                </a:lnTo>
                <a:close/>
              </a:path>
            </a:pathLst>
          </a:custGeom>
          <a:blipFill>
            <a:blip r:embed="rId4"/>
            <a:stretch>
              <a:fillRect l="0" t="0" r="0" b="0"/>
            </a:stretch>
          </a:blipFill>
        </p:spPr>
      </p:sp>
      <p:grpSp>
        <p:nvGrpSpPr>
          <p:cNvPr name="Group 14" id="14"/>
          <p:cNvGrpSpPr/>
          <p:nvPr/>
        </p:nvGrpSpPr>
        <p:grpSpPr>
          <a:xfrm rot="0">
            <a:off x="356059" y="9007137"/>
            <a:ext cx="5264195" cy="2540525"/>
            <a:chOff x="0" y="0"/>
            <a:chExt cx="1306553" cy="630549"/>
          </a:xfrm>
        </p:grpSpPr>
        <p:sp>
          <p:nvSpPr>
            <p:cNvPr name="Freeform 15" id="15"/>
            <p:cNvSpPr/>
            <p:nvPr/>
          </p:nvSpPr>
          <p:spPr>
            <a:xfrm flipH="false" flipV="false" rot="0">
              <a:off x="0" y="0"/>
              <a:ext cx="1306553" cy="630549"/>
            </a:xfrm>
            <a:custGeom>
              <a:avLst/>
              <a:gdLst/>
              <a:ahLst/>
              <a:cxnLst/>
              <a:rect r="r" b="b" t="t" l="l"/>
              <a:pathLst>
                <a:path h="630549" w="1306553">
                  <a:moveTo>
                    <a:pt x="0" y="0"/>
                  </a:moveTo>
                  <a:lnTo>
                    <a:pt x="1306553" y="0"/>
                  </a:lnTo>
                  <a:lnTo>
                    <a:pt x="1306553" y="630549"/>
                  </a:lnTo>
                  <a:lnTo>
                    <a:pt x="0" y="630549"/>
                  </a:lnTo>
                  <a:close/>
                </a:path>
              </a:pathLst>
            </a:custGeom>
            <a:solidFill>
              <a:srgbClr val="FFFFFF">
                <a:alpha val="19608"/>
              </a:srgbClr>
            </a:solidFill>
          </p:spPr>
        </p:sp>
      </p:grpSp>
      <p:sp>
        <p:nvSpPr>
          <p:cNvPr name="Freeform 16" id="16"/>
          <p:cNvSpPr/>
          <p:nvPr/>
        </p:nvSpPr>
        <p:spPr>
          <a:xfrm flipH="false" flipV="false" rot="0">
            <a:off x="6053119" y="7078798"/>
            <a:ext cx="3869857" cy="4778088"/>
          </a:xfrm>
          <a:custGeom>
            <a:avLst/>
            <a:gdLst/>
            <a:ahLst/>
            <a:cxnLst/>
            <a:rect r="r" b="b" t="t" l="l"/>
            <a:pathLst>
              <a:path h="4778088" w="3869857">
                <a:moveTo>
                  <a:pt x="0" y="0"/>
                </a:moveTo>
                <a:lnTo>
                  <a:pt x="3869857" y="0"/>
                </a:lnTo>
                <a:lnTo>
                  <a:pt x="3869857" y="4778088"/>
                </a:lnTo>
                <a:lnTo>
                  <a:pt x="0" y="4778088"/>
                </a:lnTo>
                <a:lnTo>
                  <a:pt x="0" y="0"/>
                </a:lnTo>
                <a:close/>
              </a:path>
            </a:pathLst>
          </a:custGeom>
          <a:blipFill>
            <a:blip r:embed="rId5"/>
            <a:stretch>
              <a:fillRect l="0" t="0" r="0" b="0"/>
            </a:stretch>
          </a:blipFill>
        </p:spPr>
      </p:sp>
      <p:sp>
        <p:nvSpPr>
          <p:cNvPr name="TextBox 17" id="17"/>
          <p:cNvSpPr txBox="true"/>
          <p:nvPr/>
        </p:nvSpPr>
        <p:spPr>
          <a:xfrm rot="0">
            <a:off x="6425156" y="5196023"/>
            <a:ext cx="7982725" cy="2120900"/>
          </a:xfrm>
          <a:prstGeom prst="rect">
            <a:avLst/>
          </a:prstGeom>
        </p:spPr>
        <p:txBody>
          <a:bodyPr anchor="t" rtlCol="false" tIns="0" lIns="0" bIns="0" rIns="0">
            <a:spAutoFit/>
          </a:bodyPr>
          <a:lstStyle/>
          <a:p>
            <a:pPr algn="just">
              <a:lnSpc>
                <a:spcPts val="2800"/>
              </a:lnSpc>
            </a:pPr>
            <a:r>
              <a:rPr lang="en-US" sz="2000">
                <a:solidFill>
                  <a:srgbClr val="000000"/>
                </a:solidFill>
                <a:latin typeface="Glacial Indifference"/>
              </a:rPr>
              <a:t>The tendinopathy leg showed reduction in thickness change at 60% MPAO (-12.5%) to 70% MPAO (-6.89%) and 80% MPAO (-12.90%). While healthy tendon in non-occluded limb showed an increase of 3.86 %, 3.33% and 0% respectively.</a:t>
            </a:r>
          </a:p>
          <a:p>
            <a:pPr algn="just">
              <a:lnSpc>
                <a:spcPts val="2800"/>
              </a:lnSpc>
            </a:pPr>
          </a:p>
          <a:p>
            <a:pPr algn="just">
              <a:lnSpc>
                <a:spcPts val="2800"/>
              </a:lnSpc>
            </a:pPr>
          </a:p>
        </p:txBody>
      </p:sp>
      <p:grpSp>
        <p:nvGrpSpPr>
          <p:cNvPr name="Group 18" id="18"/>
          <p:cNvGrpSpPr/>
          <p:nvPr/>
        </p:nvGrpSpPr>
        <p:grpSpPr>
          <a:xfrm rot="0">
            <a:off x="10028113" y="7145473"/>
            <a:ext cx="4729095" cy="4692467"/>
            <a:chOff x="0" y="0"/>
            <a:chExt cx="6305460" cy="6256622"/>
          </a:xfrm>
        </p:grpSpPr>
        <p:sp>
          <p:nvSpPr>
            <p:cNvPr name="TextBox 19" id="19"/>
            <p:cNvSpPr txBox="true"/>
            <p:nvPr/>
          </p:nvSpPr>
          <p:spPr>
            <a:xfrm rot="0">
              <a:off x="790208" y="5957357"/>
              <a:ext cx="1176893" cy="299266"/>
            </a:xfrm>
            <a:prstGeom prst="rect">
              <a:avLst/>
            </a:prstGeom>
          </p:spPr>
          <p:txBody>
            <a:bodyPr anchor="t" rtlCol="false" tIns="0" lIns="0" bIns="0" rIns="0">
              <a:spAutoFit/>
            </a:bodyPr>
            <a:lstStyle/>
            <a:p>
              <a:pPr algn="ctr">
                <a:lnSpc>
                  <a:spcPts val="1891"/>
                </a:lnSpc>
              </a:pPr>
              <a:r>
                <a:rPr lang="en-US" sz="1351">
                  <a:solidFill>
                    <a:srgbClr val="000000"/>
                  </a:solidFill>
                  <a:latin typeface="Open Sans"/>
                </a:rPr>
                <a:t>60% MPAO</a:t>
              </a:r>
            </a:p>
          </p:txBody>
        </p:sp>
        <p:sp>
          <p:nvSpPr>
            <p:cNvPr name="TextBox 20" id="20"/>
            <p:cNvSpPr txBox="true"/>
            <p:nvPr/>
          </p:nvSpPr>
          <p:spPr>
            <a:xfrm rot="0">
              <a:off x="2818893" y="5957357"/>
              <a:ext cx="1176893" cy="299266"/>
            </a:xfrm>
            <a:prstGeom prst="rect">
              <a:avLst/>
            </a:prstGeom>
          </p:spPr>
          <p:txBody>
            <a:bodyPr anchor="t" rtlCol="false" tIns="0" lIns="0" bIns="0" rIns="0">
              <a:spAutoFit/>
            </a:bodyPr>
            <a:lstStyle/>
            <a:p>
              <a:pPr algn="ctr">
                <a:lnSpc>
                  <a:spcPts val="1891"/>
                </a:lnSpc>
              </a:pPr>
              <a:r>
                <a:rPr lang="en-US" sz="1351">
                  <a:solidFill>
                    <a:srgbClr val="000000"/>
                  </a:solidFill>
                  <a:latin typeface="Open Sans"/>
                </a:rPr>
                <a:t>70% MPAO</a:t>
              </a:r>
            </a:p>
          </p:txBody>
        </p:sp>
        <p:sp>
          <p:nvSpPr>
            <p:cNvPr name="TextBox 21" id="21"/>
            <p:cNvSpPr txBox="true"/>
            <p:nvPr/>
          </p:nvSpPr>
          <p:spPr>
            <a:xfrm rot="0">
              <a:off x="4847578" y="5957357"/>
              <a:ext cx="1176893" cy="299266"/>
            </a:xfrm>
            <a:prstGeom prst="rect">
              <a:avLst/>
            </a:prstGeom>
          </p:spPr>
          <p:txBody>
            <a:bodyPr anchor="t" rtlCol="false" tIns="0" lIns="0" bIns="0" rIns="0">
              <a:spAutoFit/>
            </a:bodyPr>
            <a:lstStyle/>
            <a:p>
              <a:pPr algn="ctr">
                <a:lnSpc>
                  <a:spcPts val="1891"/>
                </a:lnSpc>
              </a:pPr>
              <a:r>
                <a:rPr lang="en-US" sz="1351">
                  <a:solidFill>
                    <a:srgbClr val="000000"/>
                  </a:solidFill>
                  <a:latin typeface="Open Sans"/>
                </a:rPr>
                <a:t>80% MPAO</a:t>
              </a:r>
            </a:p>
          </p:txBody>
        </p:sp>
        <p:grpSp>
          <p:nvGrpSpPr>
            <p:cNvPr name="Group 22" id="22"/>
            <p:cNvGrpSpPr>
              <a:grpSpLocks noChangeAspect="true"/>
            </p:cNvGrpSpPr>
            <p:nvPr/>
          </p:nvGrpSpPr>
          <p:grpSpPr>
            <a:xfrm rot="0">
              <a:off x="509218" y="135345"/>
              <a:ext cx="5796242" cy="5736176"/>
              <a:chOff x="0" y="0"/>
              <a:chExt cx="15120000" cy="14963313"/>
            </a:xfrm>
          </p:grpSpPr>
          <p:sp>
            <p:nvSpPr>
              <p:cNvPr name="Freeform 23" id="23"/>
              <p:cNvSpPr/>
              <p:nvPr/>
            </p:nvSpPr>
            <p:spPr>
              <a:xfrm flipH="false" flipV="false" rot="0">
                <a:off x="0" y="-6350"/>
                <a:ext cx="15120000" cy="12700"/>
              </a:xfrm>
              <a:custGeom>
                <a:avLst/>
                <a:gdLst/>
                <a:ahLst/>
                <a:cxnLst/>
                <a:rect r="r" b="b" t="t" l="l"/>
                <a:pathLst>
                  <a:path h="12700" w="15120000">
                    <a:moveTo>
                      <a:pt x="0" y="0"/>
                    </a:moveTo>
                    <a:lnTo>
                      <a:pt x="15120000" y="0"/>
                    </a:lnTo>
                    <a:lnTo>
                      <a:pt x="15120000" y="12700"/>
                    </a:lnTo>
                    <a:lnTo>
                      <a:pt x="0" y="12700"/>
                    </a:lnTo>
                    <a:close/>
                  </a:path>
                </a:pathLst>
              </a:custGeom>
              <a:solidFill>
                <a:srgbClr val="000000">
                  <a:alpha val="24706"/>
                </a:srgbClr>
              </a:solidFill>
            </p:spPr>
          </p:sp>
          <p:sp>
            <p:nvSpPr>
              <p:cNvPr name="Freeform 24" id="24"/>
              <p:cNvSpPr/>
              <p:nvPr/>
            </p:nvSpPr>
            <p:spPr>
              <a:xfrm flipH="false" flipV="false" rot="0">
                <a:off x="0" y="3734478"/>
                <a:ext cx="15120000" cy="12700"/>
              </a:xfrm>
              <a:custGeom>
                <a:avLst/>
                <a:gdLst/>
                <a:ahLst/>
                <a:cxnLst/>
                <a:rect r="r" b="b" t="t" l="l"/>
                <a:pathLst>
                  <a:path h="12700" w="15120000">
                    <a:moveTo>
                      <a:pt x="0" y="0"/>
                    </a:moveTo>
                    <a:lnTo>
                      <a:pt x="15120000" y="0"/>
                    </a:lnTo>
                    <a:lnTo>
                      <a:pt x="15120000" y="12700"/>
                    </a:lnTo>
                    <a:lnTo>
                      <a:pt x="0" y="12700"/>
                    </a:lnTo>
                    <a:close/>
                  </a:path>
                </a:pathLst>
              </a:custGeom>
              <a:solidFill>
                <a:srgbClr val="000000">
                  <a:alpha val="60000"/>
                </a:srgbClr>
              </a:solidFill>
            </p:spPr>
          </p:sp>
          <p:sp>
            <p:nvSpPr>
              <p:cNvPr name="Freeform 25" id="25"/>
              <p:cNvSpPr/>
              <p:nvPr/>
            </p:nvSpPr>
            <p:spPr>
              <a:xfrm flipH="false" flipV="false" rot="0">
                <a:off x="0" y="7475307"/>
                <a:ext cx="15120000" cy="12700"/>
              </a:xfrm>
              <a:custGeom>
                <a:avLst/>
                <a:gdLst/>
                <a:ahLst/>
                <a:cxnLst/>
                <a:rect r="r" b="b" t="t" l="l"/>
                <a:pathLst>
                  <a:path h="12700" w="15120000">
                    <a:moveTo>
                      <a:pt x="0" y="0"/>
                    </a:moveTo>
                    <a:lnTo>
                      <a:pt x="15120000" y="0"/>
                    </a:lnTo>
                    <a:lnTo>
                      <a:pt x="15120000" y="12700"/>
                    </a:lnTo>
                    <a:lnTo>
                      <a:pt x="0" y="12700"/>
                    </a:lnTo>
                    <a:close/>
                  </a:path>
                </a:pathLst>
              </a:custGeom>
              <a:solidFill>
                <a:srgbClr val="000000">
                  <a:alpha val="24706"/>
                </a:srgbClr>
              </a:solidFill>
            </p:spPr>
          </p:sp>
          <p:sp>
            <p:nvSpPr>
              <p:cNvPr name="Freeform 26" id="26"/>
              <p:cNvSpPr/>
              <p:nvPr/>
            </p:nvSpPr>
            <p:spPr>
              <a:xfrm flipH="false" flipV="false" rot="0">
                <a:off x="0" y="11216135"/>
                <a:ext cx="15120000" cy="12700"/>
              </a:xfrm>
              <a:custGeom>
                <a:avLst/>
                <a:gdLst/>
                <a:ahLst/>
                <a:cxnLst/>
                <a:rect r="r" b="b" t="t" l="l"/>
                <a:pathLst>
                  <a:path h="12700" w="15120000">
                    <a:moveTo>
                      <a:pt x="0" y="0"/>
                    </a:moveTo>
                    <a:lnTo>
                      <a:pt x="15120000" y="0"/>
                    </a:lnTo>
                    <a:lnTo>
                      <a:pt x="15120000" y="12700"/>
                    </a:lnTo>
                    <a:lnTo>
                      <a:pt x="0" y="12700"/>
                    </a:lnTo>
                    <a:close/>
                  </a:path>
                </a:pathLst>
              </a:custGeom>
              <a:solidFill>
                <a:srgbClr val="000000">
                  <a:alpha val="24706"/>
                </a:srgbClr>
              </a:solidFill>
            </p:spPr>
          </p:sp>
          <p:sp>
            <p:nvSpPr>
              <p:cNvPr name="Freeform 27" id="27"/>
              <p:cNvSpPr/>
              <p:nvPr/>
            </p:nvSpPr>
            <p:spPr>
              <a:xfrm flipH="false" flipV="false" rot="0">
                <a:off x="0" y="14956963"/>
                <a:ext cx="15120000" cy="12700"/>
              </a:xfrm>
              <a:custGeom>
                <a:avLst/>
                <a:gdLst/>
                <a:ahLst/>
                <a:cxnLst/>
                <a:rect r="r" b="b" t="t" l="l"/>
                <a:pathLst>
                  <a:path h="12700" w="15120000">
                    <a:moveTo>
                      <a:pt x="0" y="0"/>
                    </a:moveTo>
                    <a:lnTo>
                      <a:pt x="15120000" y="0"/>
                    </a:lnTo>
                    <a:lnTo>
                      <a:pt x="15120000" y="12700"/>
                    </a:lnTo>
                    <a:lnTo>
                      <a:pt x="0" y="12700"/>
                    </a:lnTo>
                    <a:close/>
                  </a:path>
                </a:pathLst>
              </a:custGeom>
              <a:solidFill>
                <a:srgbClr val="000000">
                  <a:alpha val="24706"/>
                </a:srgbClr>
              </a:solidFill>
            </p:spPr>
          </p:sp>
        </p:grpSp>
        <p:sp>
          <p:nvSpPr>
            <p:cNvPr name="TextBox 28" id="28"/>
            <p:cNvSpPr txBox="true"/>
            <p:nvPr/>
          </p:nvSpPr>
          <p:spPr>
            <a:xfrm rot="0">
              <a:off x="204479" y="-28575"/>
              <a:ext cx="190329" cy="299266"/>
            </a:xfrm>
            <a:prstGeom prst="rect">
              <a:avLst/>
            </a:prstGeom>
          </p:spPr>
          <p:txBody>
            <a:bodyPr anchor="t" rtlCol="false" tIns="0" lIns="0" bIns="0" rIns="0">
              <a:spAutoFit/>
            </a:bodyPr>
            <a:lstStyle/>
            <a:p>
              <a:pPr algn="r">
                <a:lnSpc>
                  <a:spcPts val="1891"/>
                </a:lnSpc>
              </a:pPr>
              <a:r>
                <a:rPr lang="en-US" sz="1351">
                  <a:solidFill>
                    <a:srgbClr val="000000"/>
                  </a:solidFill>
                  <a:latin typeface="Open Sans"/>
                </a:rPr>
                <a:t>5 </a:t>
              </a:r>
            </a:p>
          </p:txBody>
        </p:sp>
        <p:sp>
          <p:nvSpPr>
            <p:cNvPr name="TextBox 29" id="29"/>
            <p:cNvSpPr txBox="true"/>
            <p:nvPr/>
          </p:nvSpPr>
          <p:spPr>
            <a:xfrm rot="0">
              <a:off x="204479" y="1405469"/>
              <a:ext cx="190329" cy="299266"/>
            </a:xfrm>
            <a:prstGeom prst="rect">
              <a:avLst/>
            </a:prstGeom>
          </p:spPr>
          <p:txBody>
            <a:bodyPr anchor="t" rtlCol="false" tIns="0" lIns="0" bIns="0" rIns="0">
              <a:spAutoFit/>
            </a:bodyPr>
            <a:lstStyle/>
            <a:p>
              <a:pPr algn="r">
                <a:lnSpc>
                  <a:spcPts val="1891"/>
                </a:lnSpc>
              </a:pPr>
              <a:r>
                <a:rPr lang="en-US" sz="1351">
                  <a:solidFill>
                    <a:srgbClr val="000000"/>
                  </a:solidFill>
                  <a:latin typeface="Open Sans"/>
                </a:rPr>
                <a:t>0 </a:t>
              </a:r>
            </a:p>
          </p:txBody>
        </p:sp>
        <p:sp>
          <p:nvSpPr>
            <p:cNvPr name="TextBox 30" id="30"/>
            <p:cNvSpPr txBox="true"/>
            <p:nvPr/>
          </p:nvSpPr>
          <p:spPr>
            <a:xfrm rot="0">
              <a:off x="130842" y="2839513"/>
              <a:ext cx="263966" cy="299266"/>
            </a:xfrm>
            <a:prstGeom prst="rect">
              <a:avLst/>
            </a:prstGeom>
          </p:spPr>
          <p:txBody>
            <a:bodyPr anchor="t" rtlCol="false" tIns="0" lIns="0" bIns="0" rIns="0">
              <a:spAutoFit/>
            </a:bodyPr>
            <a:lstStyle/>
            <a:p>
              <a:pPr algn="r">
                <a:lnSpc>
                  <a:spcPts val="1891"/>
                </a:lnSpc>
              </a:pPr>
              <a:r>
                <a:rPr lang="en-US" sz="1351">
                  <a:solidFill>
                    <a:srgbClr val="000000"/>
                  </a:solidFill>
                  <a:latin typeface="Open Sans"/>
                </a:rPr>
                <a:t>-5 </a:t>
              </a:r>
            </a:p>
          </p:txBody>
        </p:sp>
        <p:sp>
          <p:nvSpPr>
            <p:cNvPr name="TextBox 31" id="31"/>
            <p:cNvSpPr txBox="true"/>
            <p:nvPr/>
          </p:nvSpPr>
          <p:spPr>
            <a:xfrm rot="0">
              <a:off x="0" y="4273557"/>
              <a:ext cx="394808" cy="299266"/>
            </a:xfrm>
            <a:prstGeom prst="rect">
              <a:avLst/>
            </a:prstGeom>
          </p:spPr>
          <p:txBody>
            <a:bodyPr anchor="t" rtlCol="false" tIns="0" lIns="0" bIns="0" rIns="0">
              <a:spAutoFit/>
            </a:bodyPr>
            <a:lstStyle/>
            <a:p>
              <a:pPr algn="r">
                <a:lnSpc>
                  <a:spcPts val="1891"/>
                </a:lnSpc>
              </a:pPr>
              <a:r>
                <a:rPr lang="en-US" sz="1351">
                  <a:solidFill>
                    <a:srgbClr val="000000"/>
                  </a:solidFill>
                  <a:latin typeface="Open Sans"/>
                </a:rPr>
                <a:t>-10 </a:t>
              </a:r>
            </a:p>
          </p:txBody>
        </p:sp>
        <p:sp>
          <p:nvSpPr>
            <p:cNvPr name="TextBox 32" id="32"/>
            <p:cNvSpPr txBox="true"/>
            <p:nvPr/>
          </p:nvSpPr>
          <p:spPr>
            <a:xfrm rot="0">
              <a:off x="0" y="5707601"/>
              <a:ext cx="394808" cy="299266"/>
            </a:xfrm>
            <a:prstGeom prst="rect">
              <a:avLst/>
            </a:prstGeom>
          </p:spPr>
          <p:txBody>
            <a:bodyPr anchor="t" rtlCol="false" tIns="0" lIns="0" bIns="0" rIns="0">
              <a:spAutoFit/>
            </a:bodyPr>
            <a:lstStyle/>
            <a:p>
              <a:pPr algn="r">
                <a:lnSpc>
                  <a:spcPts val="1891"/>
                </a:lnSpc>
              </a:pPr>
              <a:r>
                <a:rPr lang="en-US" sz="1351">
                  <a:solidFill>
                    <a:srgbClr val="000000"/>
                  </a:solidFill>
                  <a:latin typeface="Open Sans"/>
                </a:rPr>
                <a:t>-15 </a:t>
              </a:r>
            </a:p>
          </p:txBody>
        </p:sp>
        <p:grpSp>
          <p:nvGrpSpPr>
            <p:cNvPr name="Group 33" id="33"/>
            <p:cNvGrpSpPr>
              <a:grpSpLocks noChangeAspect="true"/>
            </p:cNvGrpSpPr>
            <p:nvPr/>
          </p:nvGrpSpPr>
          <p:grpSpPr>
            <a:xfrm rot="0">
              <a:off x="509218" y="464029"/>
              <a:ext cx="4921937" cy="4810062"/>
              <a:chOff x="0" y="857400"/>
              <a:chExt cx="12839300" cy="12547465"/>
            </a:xfrm>
          </p:grpSpPr>
          <p:sp>
            <p:nvSpPr>
              <p:cNvPr name="Freeform 34" id="34"/>
              <p:cNvSpPr/>
              <p:nvPr/>
            </p:nvSpPr>
            <p:spPr>
              <a:xfrm flipH="false" flipV="false" rot="0">
                <a:off x="0" y="3740828"/>
                <a:ext cx="2255300" cy="9361780"/>
              </a:xfrm>
              <a:custGeom>
                <a:avLst/>
                <a:gdLst/>
                <a:ahLst/>
                <a:cxnLst/>
                <a:rect r="r" b="b" t="t" l="l"/>
                <a:pathLst>
                  <a:path h="9361780" w="2255300">
                    <a:moveTo>
                      <a:pt x="0" y="0"/>
                    </a:moveTo>
                    <a:lnTo>
                      <a:pt x="0" y="9181356"/>
                    </a:lnTo>
                    <a:cubicBezTo>
                      <a:pt x="0" y="9281002"/>
                      <a:pt x="80779" y="9361780"/>
                      <a:pt x="180424" y="9361780"/>
                    </a:cubicBezTo>
                    <a:lnTo>
                      <a:pt x="2074876" y="9361780"/>
                    </a:lnTo>
                    <a:cubicBezTo>
                      <a:pt x="2174521" y="9361780"/>
                      <a:pt x="2255300" y="9281002"/>
                      <a:pt x="2255300" y="9181356"/>
                    </a:cubicBezTo>
                    <a:lnTo>
                      <a:pt x="2255300" y="0"/>
                    </a:lnTo>
                    <a:close/>
                  </a:path>
                </a:pathLst>
              </a:custGeom>
              <a:solidFill>
                <a:srgbClr val="6CE5E8"/>
              </a:solidFill>
            </p:spPr>
          </p:sp>
          <p:sp>
            <p:nvSpPr>
              <p:cNvPr name="Freeform 35" id="35"/>
              <p:cNvSpPr/>
              <p:nvPr/>
            </p:nvSpPr>
            <p:spPr>
              <a:xfrm flipH="false" flipV="false" rot="0">
                <a:off x="5292000" y="3740828"/>
                <a:ext cx="2255300" cy="5170909"/>
              </a:xfrm>
              <a:custGeom>
                <a:avLst/>
                <a:gdLst/>
                <a:ahLst/>
                <a:cxnLst/>
                <a:rect r="r" b="b" t="t" l="l"/>
                <a:pathLst>
                  <a:path h="5170909" w="2255300">
                    <a:moveTo>
                      <a:pt x="0" y="0"/>
                    </a:moveTo>
                    <a:lnTo>
                      <a:pt x="0" y="4990486"/>
                    </a:lnTo>
                    <a:cubicBezTo>
                      <a:pt x="0" y="5038337"/>
                      <a:pt x="19009" y="5084229"/>
                      <a:pt x="52845" y="5118065"/>
                    </a:cubicBezTo>
                    <a:cubicBezTo>
                      <a:pt x="86681" y="5151901"/>
                      <a:pt x="132573" y="5170909"/>
                      <a:pt x="180424" y="5170909"/>
                    </a:cubicBezTo>
                    <a:lnTo>
                      <a:pt x="2074876" y="5170909"/>
                    </a:lnTo>
                    <a:cubicBezTo>
                      <a:pt x="2174521" y="5170909"/>
                      <a:pt x="2255300" y="5090131"/>
                      <a:pt x="2255300" y="4990486"/>
                    </a:cubicBezTo>
                    <a:lnTo>
                      <a:pt x="2255300" y="0"/>
                    </a:lnTo>
                    <a:close/>
                  </a:path>
                </a:pathLst>
              </a:custGeom>
              <a:solidFill>
                <a:srgbClr val="6CE5E8"/>
              </a:solidFill>
            </p:spPr>
          </p:sp>
          <p:sp>
            <p:nvSpPr>
              <p:cNvPr name="Freeform 36" id="36"/>
              <p:cNvSpPr/>
              <p:nvPr/>
            </p:nvSpPr>
            <p:spPr>
              <a:xfrm flipH="false" flipV="false" rot="0">
                <a:off x="10584000" y="3740828"/>
                <a:ext cx="2255300" cy="9664037"/>
              </a:xfrm>
              <a:custGeom>
                <a:avLst/>
                <a:gdLst/>
                <a:ahLst/>
                <a:cxnLst/>
                <a:rect r="r" b="b" t="t" l="l"/>
                <a:pathLst>
                  <a:path h="9664037" w="2255300">
                    <a:moveTo>
                      <a:pt x="0" y="0"/>
                    </a:moveTo>
                    <a:lnTo>
                      <a:pt x="0" y="9483613"/>
                    </a:lnTo>
                    <a:cubicBezTo>
                      <a:pt x="0" y="9531464"/>
                      <a:pt x="19009" y="9577356"/>
                      <a:pt x="52845" y="9611193"/>
                    </a:cubicBezTo>
                    <a:cubicBezTo>
                      <a:pt x="86681" y="9645029"/>
                      <a:pt x="132573" y="9664038"/>
                      <a:pt x="180424" y="9664038"/>
                    </a:cubicBezTo>
                    <a:lnTo>
                      <a:pt x="2074876" y="9664038"/>
                    </a:lnTo>
                    <a:cubicBezTo>
                      <a:pt x="2122727" y="9664038"/>
                      <a:pt x="2168619" y="9645028"/>
                      <a:pt x="2202455" y="9611193"/>
                    </a:cubicBezTo>
                    <a:cubicBezTo>
                      <a:pt x="2236291" y="9577356"/>
                      <a:pt x="2255300" y="9531464"/>
                      <a:pt x="2255300" y="9483613"/>
                    </a:cubicBezTo>
                    <a:lnTo>
                      <a:pt x="2255300" y="0"/>
                    </a:lnTo>
                    <a:close/>
                  </a:path>
                </a:pathLst>
              </a:custGeom>
              <a:solidFill>
                <a:srgbClr val="6CE5E8"/>
              </a:solidFill>
            </p:spPr>
          </p:sp>
          <p:sp>
            <p:nvSpPr>
              <p:cNvPr name="Freeform 37" id="37"/>
              <p:cNvSpPr/>
              <p:nvPr/>
            </p:nvSpPr>
            <p:spPr>
              <a:xfrm flipH="false" flipV="false" rot="0">
                <a:off x="2280700" y="857400"/>
                <a:ext cx="2255300" cy="2883428"/>
              </a:xfrm>
              <a:custGeom>
                <a:avLst/>
                <a:gdLst/>
                <a:ahLst/>
                <a:cxnLst/>
                <a:rect r="r" b="b" t="t" l="l"/>
                <a:pathLst>
                  <a:path h="2883428" w="2255300">
                    <a:moveTo>
                      <a:pt x="0" y="2883428"/>
                    </a:moveTo>
                    <a:lnTo>
                      <a:pt x="0" y="180424"/>
                    </a:lnTo>
                    <a:cubicBezTo>
                      <a:pt x="0" y="132573"/>
                      <a:pt x="19009" y="86681"/>
                      <a:pt x="52845" y="52845"/>
                    </a:cubicBezTo>
                    <a:cubicBezTo>
                      <a:pt x="86681" y="19009"/>
                      <a:pt x="132573" y="0"/>
                      <a:pt x="180424" y="0"/>
                    </a:cubicBezTo>
                    <a:lnTo>
                      <a:pt x="2074876" y="0"/>
                    </a:lnTo>
                    <a:cubicBezTo>
                      <a:pt x="2174521" y="0"/>
                      <a:pt x="2255300" y="80779"/>
                      <a:pt x="2255300" y="180424"/>
                    </a:cubicBezTo>
                    <a:lnTo>
                      <a:pt x="2255300" y="2883428"/>
                    </a:lnTo>
                    <a:close/>
                  </a:path>
                </a:pathLst>
              </a:custGeom>
              <a:solidFill>
                <a:srgbClr val="41B8D5"/>
              </a:solidFill>
            </p:spPr>
          </p:sp>
          <p:sp>
            <p:nvSpPr>
              <p:cNvPr name="Freeform 38" id="38"/>
              <p:cNvSpPr/>
              <p:nvPr/>
            </p:nvSpPr>
            <p:spPr>
              <a:xfrm flipH="false" flipV="false" rot="0">
                <a:off x="7572700" y="1245303"/>
                <a:ext cx="2255300" cy="2495526"/>
              </a:xfrm>
              <a:custGeom>
                <a:avLst/>
                <a:gdLst/>
                <a:ahLst/>
                <a:cxnLst/>
                <a:rect r="r" b="b" t="t" l="l"/>
                <a:pathLst>
                  <a:path h="2495526" w="2255300">
                    <a:moveTo>
                      <a:pt x="0" y="2495525"/>
                    </a:moveTo>
                    <a:lnTo>
                      <a:pt x="0" y="180424"/>
                    </a:lnTo>
                    <a:cubicBezTo>
                      <a:pt x="0" y="80778"/>
                      <a:pt x="80779" y="0"/>
                      <a:pt x="180424" y="0"/>
                    </a:cubicBezTo>
                    <a:lnTo>
                      <a:pt x="2074876" y="0"/>
                    </a:lnTo>
                    <a:cubicBezTo>
                      <a:pt x="2174521" y="0"/>
                      <a:pt x="2255300" y="80778"/>
                      <a:pt x="2255300" y="180424"/>
                    </a:cubicBezTo>
                    <a:lnTo>
                      <a:pt x="2255300" y="2495525"/>
                    </a:lnTo>
                    <a:close/>
                  </a:path>
                </a:pathLst>
              </a:custGeom>
              <a:solidFill>
                <a:srgbClr val="41B8D5"/>
              </a:solidFill>
            </p:spPr>
          </p:sp>
          <p:sp>
            <p:nvSpPr>
              <p:cNvPr name="Freeform 39" id="39"/>
              <p:cNvSpPr/>
              <p:nvPr/>
            </p:nvSpPr>
            <p:spPr>
              <a:xfrm flipH="false" flipV="false" rot="0">
                <a:off x="12864700" y="3740828"/>
                <a:ext cx="2255300" cy="0"/>
              </a:xfrm>
              <a:custGeom>
                <a:avLst/>
                <a:gdLst/>
                <a:ahLst/>
                <a:cxnLst/>
                <a:rect r="r" b="b" t="t" l="l"/>
                <a:pathLst>
                  <a:path h="0" w="2255300">
                    <a:moveTo>
                      <a:pt x="0" y="0"/>
                    </a:moveTo>
                    <a:lnTo>
                      <a:pt x="0" y="0"/>
                    </a:lnTo>
                    <a:lnTo>
                      <a:pt x="2255300" y="0"/>
                    </a:lnTo>
                    <a:lnTo>
                      <a:pt x="2255300" y="0"/>
                    </a:lnTo>
                    <a:close/>
                  </a:path>
                </a:pathLst>
              </a:custGeom>
              <a:solidFill>
                <a:srgbClr val="41B8D5"/>
              </a:solidFill>
            </p:spPr>
          </p:sp>
        </p:grpSp>
      </p:grpSp>
      <p:sp>
        <p:nvSpPr>
          <p:cNvPr name="Freeform 40" id="40"/>
          <p:cNvSpPr/>
          <p:nvPr/>
        </p:nvSpPr>
        <p:spPr>
          <a:xfrm flipH="false" flipV="false" rot="0">
            <a:off x="139539" y="1469073"/>
            <a:ext cx="1372461" cy="1757263"/>
          </a:xfrm>
          <a:custGeom>
            <a:avLst/>
            <a:gdLst/>
            <a:ahLst/>
            <a:cxnLst/>
            <a:rect r="r" b="b" t="t" l="l"/>
            <a:pathLst>
              <a:path h="1757263" w="1372461">
                <a:moveTo>
                  <a:pt x="0" y="0"/>
                </a:moveTo>
                <a:lnTo>
                  <a:pt x="1372461" y="0"/>
                </a:lnTo>
                <a:lnTo>
                  <a:pt x="1372461" y="1757263"/>
                </a:lnTo>
                <a:lnTo>
                  <a:pt x="0" y="1757263"/>
                </a:lnTo>
                <a:lnTo>
                  <a:pt x="0" y="0"/>
                </a:lnTo>
                <a:close/>
              </a:path>
            </a:pathLst>
          </a:custGeom>
          <a:blipFill>
            <a:blip r:embed="rId6"/>
            <a:stretch>
              <a:fillRect l="0" t="0" r="0" b="0"/>
            </a:stretch>
          </a:blipFill>
        </p:spPr>
      </p:sp>
      <p:sp>
        <p:nvSpPr>
          <p:cNvPr name="TextBox 41" id="41"/>
          <p:cNvSpPr txBox="true"/>
          <p:nvPr/>
        </p:nvSpPr>
        <p:spPr>
          <a:xfrm rot="0">
            <a:off x="0" y="423562"/>
            <a:ext cx="14407881" cy="1840864"/>
          </a:xfrm>
          <a:prstGeom prst="rect">
            <a:avLst/>
          </a:prstGeom>
        </p:spPr>
        <p:txBody>
          <a:bodyPr anchor="t" rtlCol="false" tIns="0" lIns="0" bIns="0" rIns="0">
            <a:spAutoFit/>
          </a:bodyPr>
          <a:lstStyle/>
          <a:p>
            <a:pPr algn="ctr">
              <a:lnSpc>
                <a:spcPts val="3360"/>
              </a:lnSpc>
            </a:pPr>
            <a:r>
              <a:rPr lang="en-US" sz="2400" spc="74">
                <a:solidFill>
                  <a:srgbClr val="000000"/>
                </a:solidFill>
                <a:latin typeface="Glacial Indifference Bold"/>
              </a:rPr>
              <a:t>ACUTE PATELLAR LIGAMENT THICKNESS RESPONSES TO ISOINERTIAL LOADING SUPPLEMENTED WITH DIFFERENT PRESSURES OF BLOOD FLOW RESTRICTION. A SPORT ATHLETE TENDINOPATHY CASE REPORT</a:t>
            </a:r>
          </a:p>
          <a:p>
            <a:pPr algn="ctr">
              <a:lnSpc>
                <a:spcPts val="4760"/>
              </a:lnSpc>
            </a:pPr>
          </a:p>
        </p:txBody>
      </p:sp>
      <p:sp>
        <p:nvSpPr>
          <p:cNvPr name="TextBox 42" id="42"/>
          <p:cNvSpPr txBox="true"/>
          <p:nvPr/>
        </p:nvSpPr>
        <p:spPr>
          <a:xfrm rot="0">
            <a:off x="566776" y="1681900"/>
            <a:ext cx="13274329" cy="415290"/>
          </a:xfrm>
          <a:prstGeom prst="rect">
            <a:avLst/>
          </a:prstGeom>
        </p:spPr>
        <p:txBody>
          <a:bodyPr anchor="t" rtlCol="false" tIns="0" lIns="0" bIns="0" rIns="0">
            <a:spAutoFit/>
          </a:bodyPr>
          <a:lstStyle/>
          <a:p>
            <a:pPr algn="ctr">
              <a:lnSpc>
                <a:spcPts val="3360"/>
              </a:lnSpc>
            </a:pPr>
            <a:r>
              <a:rPr lang="en-US" sz="2400">
                <a:solidFill>
                  <a:srgbClr val="000000"/>
                </a:solidFill>
                <a:latin typeface="Glacial Indifference"/>
              </a:rPr>
              <a:t>Chulvi-Medrano I1; Martínez S2, Rodrigo-Mallorca D1; Alakhdar Y3</a:t>
            </a:r>
          </a:p>
        </p:txBody>
      </p:sp>
      <p:sp>
        <p:nvSpPr>
          <p:cNvPr name="TextBox 43" id="43"/>
          <p:cNvSpPr txBox="true"/>
          <p:nvPr/>
        </p:nvSpPr>
        <p:spPr>
          <a:xfrm rot="0">
            <a:off x="566776" y="2168543"/>
            <a:ext cx="13274329" cy="1163320"/>
          </a:xfrm>
          <a:prstGeom prst="rect">
            <a:avLst/>
          </a:prstGeom>
        </p:spPr>
        <p:txBody>
          <a:bodyPr anchor="t" rtlCol="false" tIns="0" lIns="0" bIns="0" rIns="0">
            <a:spAutoFit/>
          </a:bodyPr>
          <a:lstStyle/>
          <a:p>
            <a:pPr algn="ctr">
              <a:lnSpc>
                <a:spcPts val="3080"/>
              </a:lnSpc>
            </a:pPr>
            <a:r>
              <a:rPr lang="en-US" sz="2200">
                <a:solidFill>
                  <a:srgbClr val="000000"/>
                </a:solidFill>
                <a:latin typeface="Glacial Indifference"/>
              </a:rPr>
              <a:t>1Sport Performance and Physical Fitness Research Group (UIRFIDE), University of Valencia</a:t>
            </a:r>
          </a:p>
          <a:p>
            <a:pPr algn="ctr">
              <a:lnSpc>
                <a:spcPts val="3080"/>
              </a:lnSpc>
            </a:pPr>
            <a:r>
              <a:rPr lang="en-US" sz="2200">
                <a:solidFill>
                  <a:srgbClr val="000000"/>
                </a:solidFill>
                <a:latin typeface="Glacial Indifference"/>
              </a:rPr>
              <a:t>2University of Valencia</a:t>
            </a:r>
          </a:p>
          <a:p>
            <a:pPr algn="ctr">
              <a:lnSpc>
                <a:spcPts val="3080"/>
              </a:lnSpc>
            </a:pPr>
            <a:r>
              <a:rPr lang="en-US" sz="2200">
                <a:solidFill>
                  <a:srgbClr val="000000"/>
                </a:solidFill>
                <a:latin typeface="Glacial Indifference"/>
              </a:rPr>
              <a:t>3Department of Physical Therapy, University of Valencia </a:t>
            </a:r>
          </a:p>
        </p:txBody>
      </p:sp>
      <p:sp>
        <p:nvSpPr>
          <p:cNvPr name="TextBox 44" id="44"/>
          <p:cNvSpPr txBox="true"/>
          <p:nvPr/>
        </p:nvSpPr>
        <p:spPr>
          <a:xfrm rot="0">
            <a:off x="707034" y="4576438"/>
            <a:ext cx="4562246" cy="401955"/>
          </a:xfrm>
          <a:prstGeom prst="rect">
            <a:avLst/>
          </a:prstGeom>
        </p:spPr>
        <p:txBody>
          <a:bodyPr anchor="t" rtlCol="false" tIns="0" lIns="0" bIns="0" rIns="0">
            <a:spAutoFit/>
          </a:bodyPr>
          <a:lstStyle/>
          <a:p>
            <a:pPr>
              <a:lnSpc>
                <a:spcPts val="3060"/>
              </a:lnSpc>
            </a:pPr>
            <a:r>
              <a:rPr lang="en-US" sz="3000" spc="261">
                <a:solidFill>
                  <a:srgbClr val="000000"/>
                </a:solidFill>
                <a:latin typeface="Glacial Indifference Bold"/>
              </a:rPr>
              <a:t>INTRODUCTION</a:t>
            </a:r>
          </a:p>
        </p:txBody>
      </p:sp>
      <p:sp>
        <p:nvSpPr>
          <p:cNvPr name="TextBox 45" id="45"/>
          <p:cNvSpPr txBox="true"/>
          <p:nvPr/>
        </p:nvSpPr>
        <p:spPr>
          <a:xfrm rot="0">
            <a:off x="707034" y="5196023"/>
            <a:ext cx="4562246" cy="3178175"/>
          </a:xfrm>
          <a:prstGeom prst="rect">
            <a:avLst/>
          </a:prstGeom>
        </p:spPr>
        <p:txBody>
          <a:bodyPr anchor="t" rtlCol="false" tIns="0" lIns="0" bIns="0" rIns="0">
            <a:spAutoFit/>
          </a:bodyPr>
          <a:lstStyle/>
          <a:p>
            <a:pPr algn="just">
              <a:lnSpc>
                <a:spcPts val="2800"/>
              </a:lnSpc>
            </a:pPr>
            <a:r>
              <a:rPr lang="en-US" sz="2000">
                <a:solidFill>
                  <a:srgbClr val="000000"/>
                </a:solidFill>
                <a:latin typeface="Glacial Indifference"/>
              </a:rPr>
              <a:t>In recent years, blood flow restriction training has gained much popularity as an alternative training method. More recently it has been suggested that it can be used in musculoskeletal disorders (1), and particularly in the approach to tendinopathies (2). However, most studies have been conducted with healthy tendons.</a:t>
            </a:r>
          </a:p>
        </p:txBody>
      </p:sp>
      <p:sp>
        <p:nvSpPr>
          <p:cNvPr name="TextBox 46" id="46"/>
          <p:cNvSpPr txBox="true"/>
          <p:nvPr/>
        </p:nvSpPr>
        <p:spPr>
          <a:xfrm rot="0">
            <a:off x="566776" y="12119162"/>
            <a:ext cx="4562246" cy="401955"/>
          </a:xfrm>
          <a:prstGeom prst="rect">
            <a:avLst/>
          </a:prstGeom>
        </p:spPr>
        <p:txBody>
          <a:bodyPr anchor="t" rtlCol="false" tIns="0" lIns="0" bIns="0" rIns="0">
            <a:spAutoFit/>
          </a:bodyPr>
          <a:lstStyle/>
          <a:p>
            <a:pPr>
              <a:lnSpc>
                <a:spcPts val="3060"/>
              </a:lnSpc>
            </a:pPr>
            <a:r>
              <a:rPr lang="en-US" sz="3000" spc="261">
                <a:solidFill>
                  <a:srgbClr val="000000"/>
                </a:solidFill>
                <a:latin typeface="Glacial Indifference Bold"/>
              </a:rPr>
              <a:t>METHODOLOGY</a:t>
            </a:r>
          </a:p>
        </p:txBody>
      </p:sp>
      <p:sp>
        <p:nvSpPr>
          <p:cNvPr name="TextBox 47" id="47"/>
          <p:cNvSpPr txBox="true"/>
          <p:nvPr/>
        </p:nvSpPr>
        <p:spPr>
          <a:xfrm rot="0">
            <a:off x="566776" y="12740192"/>
            <a:ext cx="4562246" cy="7759700"/>
          </a:xfrm>
          <a:prstGeom prst="rect">
            <a:avLst/>
          </a:prstGeom>
        </p:spPr>
        <p:txBody>
          <a:bodyPr anchor="t" rtlCol="false" tIns="0" lIns="0" bIns="0" rIns="0">
            <a:spAutoFit/>
          </a:bodyPr>
          <a:lstStyle/>
          <a:p>
            <a:pPr algn="just">
              <a:lnSpc>
                <a:spcPts val="2800"/>
              </a:lnSpc>
            </a:pPr>
            <a:r>
              <a:rPr lang="en-US" sz="2000">
                <a:solidFill>
                  <a:srgbClr val="000000"/>
                </a:solidFill>
                <a:latin typeface="Glacial Indifference"/>
              </a:rPr>
              <a:t>An elite female athlete of 24 years of age (1.66 cm and 72 kg) with a medical diagnosis of patellar tendinopathy was enrolled to a half squat exercise with 3 sets of 10 maximum repetitions using an isoinertial device with HandyGym (moment of inertia of 0.052Kgm2, model PRO, Vigo, Spain). During the effort, the leg of the affected tendon was restricted with a cuff (Riester, Komprimeter, Germany) attached in groin area with 3 levels of occlusion, 60%, 70% and 80% of the maximum predicted arterial occlusion. (MPAO) Ultrasound images (Mindray, Moldel DP-10, Nanshan, China) of the patellar ligament were taken by placing the probe immediately superior to the tibial tuberosity, before and immediately after surgery to measure thickness.</a:t>
            </a:r>
          </a:p>
          <a:p>
            <a:pPr algn="just">
              <a:lnSpc>
                <a:spcPts val="2800"/>
              </a:lnSpc>
            </a:pPr>
          </a:p>
          <a:p>
            <a:pPr algn="just">
              <a:lnSpc>
                <a:spcPts val="2800"/>
              </a:lnSpc>
            </a:pPr>
          </a:p>
        </p:txBody>
      </p:sp>
      <p:sp>
        <p:nvSpPr>
          <p:cNvPr name="TextBox 48" id="48"/>
          <p:cNvSpPr txBox="true"/>
          <p:nvPr/>
        </p:nvSpPr>
        <p:spPr>
          <a:xfrm rot="0">
            <a:off x="6425156" y="12298505"/>
            <a:ext cx="6827672" cy="401955"/>
          </a:xfrm>
          <a:prstGeom prst="rect">
            <a:avLst/>
          </a:prstGeom>
        </p:spPr>
        <p:txBody>
          <a:bodyPr anchor="t" rtlCol="false" tIns="0" lIns="0" bIns="0" rIns="0">
            <a:spAutoFit/>
          </a:bodyPr>
          <a:lstStyle/>
          <a:p>
            <a:pPr>
              <a:lnSpc>
                <a:spcPts val="3060"/>
              </a:lnSpc>
            </a:pPr>
            <a:r>
              <a:rPr lang="en-US" sz="3000" spc="261">
                <a:solidFill>
                  <a:srgbClr val="000000"/>
                </a:solidFill>
                <a:latin typeface="Glacial Indifference Bold"/>
              </a:rPr>
              <a:t>CONCLUSION</a:t>
            </a:r>
          </a:p>
        </p:txBody>
      </p:sp>
      <p:sp>
        <p:nvSpPr>
          <p:cNvPr name="TextBox 49" id="49"/>
          <p:cNvSpPr txBox="true"/>
          <p:nvPr/>
        </p:nvSpPr>
        <p:spPr>
          <a:xfrm rot="0">
            <a:off x="6425156" y="12919535"/>
            <a:ext cx="8095147" cy="2120900"/>
          </a:xfrm>
          <a:prstGeom prst="rect">
            <a:avLst/>
          </a:prstGeom>
        </p:spPr>
        <p:txBody>
          <a:bodyPr anchor="t" rtlCol="false" tIns="0" lIns="0" bIns="0" rIns="0">
            <a:spAutoFit/>
          </a:bodyPr>
          <a:lstStyle/>
          <a:p>
            <a:pPr algn="just">
              <a:lnSpc>
                <a:spcPts val="2800"/>
              </a:lnSpc>
            </a:pPr>
            <a:r>
              <a:rPr lang="en-US" sz="2000">
                <a:solidFill>
                  <a:srgbClr val="000000"/>
                </a:solidFill>
                <a:latin typeface="Glacial Indifference"/>
              </a:rPr>
              <a:t>Although this is a unique case that shows that the tendency of the affected tendon changes is to reduce its thickness in a similar trend as has been reported in previous studies with healthy tendons (3). These data suggest the need for further studies to test the acute and chronic effects in tendinopathy tendons in exercise programs supplemented with BFR.</a:t>
            </a:r>
          </a:p>
          <a:p>
            <a:pPr algn="just">
              <a:lnSpc>
                <a:spcPts val="2800"/>
              </a:lnSpc>
            </a:pPr>
          </a:p>
        </p:txBody>
      </p:sp>
      <p:sp>
        <p:nvSpPr>
          <p:cNvPr name="TextBox 50" id="50"/>
          <p:cNvSpPr txBox="true"/>
          <p:nvPr/>
        </p:nvSpPr>
        <p:spPr>
          <a:xfrm rot="0">
            <a:off x="6425156" y="4576438"/>
            <a:ext cx="4562246" cy="401955"/>
          </a:xfrm>
          <a:prstGeom prst="rect">
            <a:avLst/>
          </a:prstGeom>
        </p:spPr>
        <p:txBody>
          <a:bodyPr anchor="t" rtlCol="false" tIns="0" lIns="0" bIns="0" rIns="0">
            <a:spAutoFit/>
          </a:bodyPr>
          <a:lstStyle/>
          <a:p>
            <a:pPr>
              <a:lnSpc>
                <a:spcPts val="3060"/>
              </a:lnSpc>
            </a:pPr>
            <a:r>
              <a:rPr lang="en-US" sz="3000" spc="261">
                <a:solidFill>
                  <a:srgbClr val="000000"/>
                </a:solidFill>
                <a:latin typeface="Glacial Indifference Bold"/>
              </a:rPr>
              <a:t>RESULTS</a:t>
            </a:r>
          </a:p>
        </p:txBody>
      </p:sp>
      <p:sp>
        <p:nvSpPr>
          <p:cNvPr name="TextBox 51" id="51"/>
          <p:cNvSpPr txBox="true"/>
          <p:nvPr/>
        </p:nvSpPr>
        <p:spPr>
          <a:xfrm rot="0">
            <a:off x="6425156" y="16297734"/>
            <a:ext cx="6827672" cy="401955"/>
          </a:xfrm>
          <a:prstGeom prst="rect">
            <a:avLst/>
          </a:prstGeom>
        </p:spPr>
        <p:txBody>
          <a:bodyPr anchor="t" rtlCol="false" tIns="0" lIns="0" bIns="0" rIns="0">
            <a:spAutoFit/>
          </a:bodyPr>
          <a:lstStyle/>
          <a:p>
            <a:pPr>
              <a:lnSpc>
                <a:spcPts val="3060"/>
              </a:lnSpc>
            </a:pPr>
            <a:r>
              <a:rPr lang="en-US" sz="3000" spc="261">
                <a:solidFill>
                  <a:srgbClr val="000000"/>
                </a:solidFill>
                <a:latin typeface="Glacial Indifference Bold"/>
              </a:rPr>
              <a:t>REFERENCES</a:t>
            </a:r>
          </a:p>
        </p:txBody>
      </p:sp>
      <p:sp>
        <p:nvSpPr>
          <p:cNvPr name="TextBox 52" id="52"/>
          <p:cNvSpPr txBox="true"/>
          <p:nvPr/>
        </p:nvSpPr>
        <p:spPr>
          <a:xfrm rot="0">
            <a:off x="6425156" y="16942963"/>
            <a:ext cx="8095147" cy="2120900"/>
          </a:xfrm>
          <a:prstGeom prst="rect">
            <a:avLst/>
          </a:prstGeom>
        </p:spPr>
        <p:txBody>
          <a:bodyPr anchor="t" rtlCol="false" tIns="0" lIns="0" bIns="0" rIns="0">
            <a:spAutoFit/>
          </a:bodyPr>
          <a:lstStyle/>
          <a:p>
            <a:pPr algn="just">
              <a:lnSpc>
                <a:spcPts val="2800"/>
              </a:lnSpc>
            </a:pPr>
            <a:r>
              <a:rPr lang="en-US" sz="2000">
                <a:solidFill>
                  <a:srgbClr val="000000"/>
                </a:solidFill>
                <a:latin typeface="Glacial Indifference"/>
              </a:rPr>
              <a:t>(1) Minniti. The American Journal of Sports Medicine 2019; 48(7), 1773-1785.</a:t>
            </a:r>
          </a:p>
          <a:p>
            <a:pPr algn="just">
              <a:lnSpc>
                <a:spcPts val="2800"/>
              </a:lnSpc>
            </a:pPr>
          </a:p>
          <a:p>
            <a:pPr algn="just">
              <a:lnSpc>
                <a:spcPts val="2800"/>
              </a:lnSpc>
            </a:pPr>
            <a:r>
              <a:rPr lang="en-US" sz="2000">
                <a:solidFill>
                  <a:srgbClr val="000000"/>
                </a:solidFill>
                <a:latin typeface="Glacial Indifference"/>
              </a:rPr>
              <a:t>(2) Burton. Frontiers in sports and active living 2022; 4, 879860.</a:t>
            </a:r>
          </a:p>
          <a:p>
            <a:pPr algn="just">
              <a:lnSpc>
                <a:spcPts val="2800"/>
              </a:lnSpc>
            </a:pPr>
          </a:p>
          <a:p>
            <a:pPr algn="just">
              <a:lnSpc>
                <a:spcPts val="2800"/>
              </a:lnSpc>
            </a:pPr>
            <a:r>
              <a:rPr lang="en-US" sz="2000">
                <a:solidFill>
                  <a:srgbClr val="000000"/>
                </a:solidFill>
                <a:latin typeface="Glacial Indifference"/>
              </a:rPr>
              <a:t>(3) Chulvi-Medrano. Journal of sport rehabilitation 2020; 30(2), 300-305.</a:t>
            </a:r>
          </a:p>
        </p:txBody>
      </p:sp>
      <p:sp>
        <p:nvSpPr>
          <p:cNvPr name="TextBox 53" id="53"/>
          <p:cNvSpPr txBox="true"/>
          <p:nvPr/>
        </p:nvSpPr>
        <p:spPr>
          <a:xfrm rot="0">
            <a:off x="566776" y="9158158"/>
            <a:ext cx="4562246" cy="401955"/>
          </a:xfrm>
          <a:prstGeom prst="rect">
            <a:avLst/>
          </a:prstGeom>
        </p:spPr>
        <p:txBody>
          <a:bodyPr anchor="t" rtlCol="false" tIns="0" lIns="0" bIns="0" rIns="0">
            <a:spAutoFit/>
          </a:bodyPr>
          <a:lstStyle/>
          <a:p>
            <a:pPr>
              <a:lnSpc>
                <a:spcPts val="3060"/>
              </a:lnSpc>
            </a:pPr>
            <a:r>
              <a:rPr lang="en-US" sz="3000" spc="261">
                <a:solidFill>
                  <a:srgbClr val="000000"/>
                </a:solidFill>
                <a:latin typeface="Glacial Indifference Bold"/>
              </a:rPr>
              <a:t>OBJECTIVE</a:t>
            </a:r>
          </a:p>
        </p:txBody>
      </p:sp>
      <p:sp>
        <p:nvSpPr>
          <p:cNvPr name="TextBox 54" id="54"/>
          <p:cNvSpPr txBox="true"/>
          <p:nvPr/>
        </p:nvSpPr>
        <p:spPr>
          <a:xfrm rot="0">
            <a:off x="566776" y="9779188"/>
            <a:ext cx="4702504" cy="1768475"/>
          </a:xfrm>
          <a:prstGeom prst="rect">
            <a:avLst/>
          </a:prstGeom>
        </p:spPr>
        <p:txBody>
          <a:bodyPr anchor="t" rtlCol="false" tIns="0" lIns="0" bIns="0" rIns="0">
            <a:spAutoFit/>
          </a:bodyPr>
          <a:lstStyle/>
          <a:p>
            <a:pPr algn="just">
              <a:lnSpc>
                <a:spcPts val="2800"/>
              </a:lnSpc>
            </a:pPr>
            <a:r>
              <a:rPr lang="en-US" sz="2000">
                <a:solidFill>
                  <a:srgbClr val="000000"/>
                </a:solidFill>
                <a:latin typeface="Glacial Indifference"/>
              </a:rPr>
              <a:t>To compare the response of a tendon with tendinopathy versus a healthy tendon to isoinertial loads supplemented with different degrees of blood flow restriction.</a:t>
            </a:r>
          </a:p>
          <a:p>
            <a:pPr algn="just">
              <a:lnSpc>
                <a:spcPts val="2800"/>
              </a:lnSpc>
            </a:pPr>
          </a:p>
        </p:txBody>
      </p:sp>
      <p:sp>
        <p:nvSpPr>
          <p:cNvPr name="TextBox 55" id="55"/>
          <p:cNvSpPr txBox="true"/>
          <p:nvPr/>
        </p:nvSpPr>
        <p:spPr>
          <a:xfrm rot="0">
            <a:off x="10542555" y="10482214"/>
            <a:ext cx="395436" cy="349251"/>
          </a:xfrm>
          <a:prstGeom prst="rect">
            <a:avLst/>
          </a:prstGeom>
        </p:spPr>
        <p:txBody>
          <a:bodyPr anchor="t" rtlCol="false" tIns="0" lIns="0" bIns="0" rIns="0">
            <a:spAutoFit/>
          </a:bodyPr>
          <a:lstStyle/>
          <a:p>
            <a:pPr algn="ctr">
              <a:lnSpc>
                <a:spcPts val="2799"/>
              </a:lnSpc>
            </a:pPr>
            <a:r>
              <a:rPr lang="en-US" sz="1999">
                <a:solidFill>
                  <a:srgbClr val="000000"/>
                </a:solidFill>
                <a:latin typeface="Roboto Condensed"/>
              </a:rPr>
              <a:t>BFR</a:t>
            </a:r>
          </a:p>
        </p:txBody>
      </p:sp>
      <p:sp>
        <p:nvSpPr>
          <p:cNvPr name="TextBox 56" id="56"/>
          <p:cNvSpPr txBox="true"/>
          <p:nvPr/>
        </p:nvSpPr>
        <p:spPr>
          <a:xfrm rot="0">
            <a:off x="12032444" y="9304381"/>
            <a:ext cx="415230" cy="365760"/>
          </a:xfrm>
          <a:prstGeom prst="rect">
            <a:avLst/>
          </a:prstGeom>
        </p:spPr>
        <p:txBody>
          <a:bodyPr anchor="t" rtlCol="false" tIns="0" lIns="0" bIns="0" rIns="0">
            <a:spAutoFit/>
          </a:bodyPr>
          <a:lstStyle/>
          <a:p>
            <a:pPr algn="ctr">
              <a:lnSpc>
                <a:spcPts val="2940"/>
              </a:lnSpc>
            </a:pPr>
            <a:r>
              <a:rPr lang="en-US" sz="2100">
                <a:solidFill>
                  <a:srgbClr val="000000"/>
                </a:solidFill>
                <a:latin typeface="Roboto Condensed"/>
              </a:rPr>
              <a:t>BFR</a:t>
            </a:r>
          </a:p>
        </p:txBody>
      </p:sp>
      <p:sp>
        <p:nvSpPr>
          <p:cNvPr name="TextBox 57" id="57"/>
          <p:cNvSpPr txBox="true"/>
          <p:nvPr/>
        </p:nvSpPr>
        <p:spPr>
          <a:xfrm rot="0">
            <a:off x="13552969" y="10482214"/>
            <a:ext cx="415230" cy="365760"/>
          </a:xfrm>
          <a:prstGeom prst="rect">
            <a:avLst/>
          </a:prstGeom>
        </p:spPr>
        <p:txBody>
          <a:bodyPr anchor="t" rtlCol="false" tIns="0" lIns="0" bIns="0" rIns="0">
            <a:spAutoFit/>
          </a:bodyPr>
          <a:lstStyle/>
          <a:p>
            <a:pPr algn="ctr">
              <a:lnSpc>
                <a:spcPts val="2940"/>
              </a:lnSpc>
            </a:pPr>
            <a:r>
              <a:rPr lang="en-US" sz="2100">
                <a:solidFill>
                  <a:srgbClr val="000000"/>
                </a:solidFill>
                <a:latin typeface="Roboto Condensed"/>
              </a:rPr>
              <a:t>BFR</a:t>
            </a:r>
          </a:p>
        </p:txBody>
      </p:sp>
      <p:sp>
        <p:nvSpPr>
          <p:cNvPr name="TextBox 58" id="58"/>
          <p:cNvSpPr txBox="true"/>
          <p:nvPr/>
        </p:nvSpPr>
        <p:spPr>
          <a:xfrm rot="0">
            <a:off x="11093380" y="7988854"/>
            <a:ext cx="610791" cy="283210"/>
          </a:xfrm>
          <a:prstGeom prst="rect">
            <a:avLst/>
          </a:prstGeom>
        </p:spPr>
        <p:txBody>
          <a:bodyPr anchor="t" rtlCol="false" tIns="0" lIns="0" bIns="0" rIns="0">
            <a:spAutoFit/>
          </a:bodyPr>
          <a:lstStyle/>
          <a:p>
            <a:pPr algn="ctr">
              <a:lnSpc>
                <a:spcPts val="2239"/>
              </a:lnSpc>
            </a:pPr>
            <a:r>
              <a:rPr lang="en-US" sz="1599">
                <a:solidFill>
                  <a:srgbClr val="000000"/>
                </a:solidFill>
                <a:latin typeface="Roboto Condensed"/>
              </a:rPr>
              <a:t>NO BFR</a:t>
            </a:r>
          </a:p>
        </p:txBody>
      </p:sp>
      <p:sp>
        <p:nvSpPr>
          <p:cNvPr name="TextBox 59" id="59"/>
          <p:cNvSpPr txBox="true"/>
          <p:nvPr/>
        </p:nvSpPr>
        <p:spPr>
          <a:xfrm rot="0">
            <a:off x="12642037" y="7988854"/>
            <a:ext cx="610791" cy="283210"/>
          </a:xfrm>
          <a:prstGeom prst="rect">
            <a:avLst/>
          </a:prstGeom>
        </p:spPr>
        <p:txBody>
          <a:bodyPr anchor="t" rtlCol="false" tIns="0" lIns="0" bIns="0" rIns="0">
            <a:spAutoFit/>
          </a:bodyPr>
          <a:lstStyle/>
          <a:p>
            <a:pPr algn="ctr">
              <a:lnSpc>
                <a:spcPts val="2239"/>
              </a:lnSpc>
            </a:pPr>
            <a:r>
              <a:rPr lang="en-US" sz="1599">
                <a:solidFill>
                  <a:srgbClr val="000000"/>
                </a:solidFill>
                <a:latin typeface="Roboto Condensed"/>
              </a:rPr>
              <a:t>NO BFR</a:t>
            </a:r>
          </a:p>
        </p:txBody>
      </p:sp>
      <p:sp>
        <p:nvSpPr>
          <p:cNvPr name="TextBox 60" id="60"/>
          <p:cNvSpPr txBox="true"/>
          <p:nvPr/>
        </p:nvSpPr>
        <p:spPr>
          <a:xfrm rot="0">
            <a:off x="14146418" y="7988854"/>
            <a:ext cx="610791" cy="283210"/>
          </a:xfrm>
          <a:prstGeom prst="rect">
            <a:avLst/>
          </a:prstGeom>
        </p:spPr>
        <p:txBody>
          <a:bodyPr anchor="t" rtlCol="false" tIns="0" lIns="0" bIns="0" rIns="0">
            <a:spAutoFit/>
          </a:bodyPr>
          <a:lstStyle/>
          <a:p>
            <a:pPr algn="ctr">
              <a:lnSpc>
                <a:spcPts val="2239"/>
              </a:lnSpc>
            </a:pPr>
            <a:r>
              <a:rPr lang="en-US" sz="1599">
                <a:solidFill>
                  <a:srgbClr val="000000"/>
                </a:solidFill>
                <a:latin typeface="Roboto Condensed"/>
              </a:rPr>
              <a:t>NO BFR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DAFwGKZcYCw</dc:identifier>
  <dcterms:modified xsi:type="dcterms:W3CDTF">2011-08-01T06:04:30Z</dcterms:modified>
  <cp:revision>1</cp:revision>
  <dc:title>ACUTE PATELLAR LIGAMENT THICKNESS RESPONSES TO ISOINERTIAL LOADING SUPPLEMENTED WITH DIFFERENT PRESSURES OF BLOOD FLOW RESTRICTION. A SPORT ATHLETE TENDINOPATHY CASE REPORT</dc:title>
</cp:coreProperties>
</file>