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Lst>
  <p:sldSz cx="15119350" cy="21240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23" d="100"/>
          <a:sy n="23" d="100"/>
        </p:scale>
        <p:origin x="23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76208"/>
            <a:ext cx="12851448" cy="7394928"/>
          </a:xfrm>
        </p:spPr>
        <p:txBody>
          <a:bodyPr anchor="b"/>
          <a:lstStyle>
            <a:lvl1pPr algn="ctr">
              <a:defRPr sz="9921"/>
            </a:lvl1pPr>
          </a:lstStyle>
          <a:p>
            <a:r>
              <a:rPr lang="pt-BR"/>
              <a:t>Clique para editar o título Mestre</a:t>
            </a:r>
            <a:endParaRPr lang="en-US" dirty="0"/>
          </a:p>
        </p:txBody>
      </p:sp>
      <p:sp>
        <p:nvSpPr>
          <p:cNvPr id="3" name="Subtitle 2"/>
          <p:cNvSpPr>
            <a:spLocks noGrp="1"/>
          </p:cNvSpPr>
          <p:nvPr>
            <p:ph type="subTitle" idx="1"/>
          </p:nvPr>
        </p:nvSpPr>
        <p:spPr>
          <a:xfrm>
            <a:off x="1889919" y="11156312"/>
            <a:ext cx="11339513" cy="5128263"/>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EF548EC-7680-47A8-8F5E-BBD19AFCC11E}" type="datetimeFigureOut">
              <a:rPr lang="pt-BR" smtClean="0"/>
              <a:t>06/10/2023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297148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F548EC-7680-47A8-8F5E-BBD19AFCC11E}" type="datetimeFigureOut">
              <a:rPr lang="pt-BR" smtClean="0"/>
              <a:t>06/10/2023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10500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0873"/>
            <a:ext cx="3260110" cy="1800055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039456" y="1130873"/>
            <a:ext cx="9591338" cy="1800055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F548EC-7680-47A8-8F5E-BBD19AFCC11E}" type="datetimeFigureOut">
              <a:rPr lang="pt-BR" smtClean="0"/>
              <a:t>06/10/2023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405323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F548EC-7680-47A8-8F5E-BBD19AFCC11E}" type="datetimeFigureOut">
              <a:rPr lang="pt-BR" smtClean="0"/>
              <a:t>06/10/2023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421390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031582" y="5295443"/>
            <a:ext cx="13040439" cy="8835560"/>
          </a:xfrm>
        </p:spPr>
        <p:txBody>
          <a:bodyPr anchor="b"/>
          <a:lstStyle>
            <a:lvl1pPr>
              <a:defRPr sz="9921"/>
            </a:lvl1pPr>
          </a:lstStyle>
          <a:p>
            <a:r>
              <a:rPr lang="pt-BR"/>
              <a:t>Clique para editar o título Mestre</a:t>
            </a:r>
            <a:endParaRPr lang="en-US" dirty="0"/>
          </a:p>
        </p:txBody>
      </p:sp>
      <p:sp>
        <p:nvSpPr>
          <p:cNvPr id="3" name="Text Placeholder 2"/>
          <p:cNvSpPr>
            <a:spLocks noGrp="1"/>
          </p:cNvSpPr>
          <p:nvPr>
            <p:ph type="body" idx="1"/>
          </p:nvPr>
        </p:nvSpPr>
        <p:spPr>
          <a:xfrm>
            <a:off x="1031582" y="14214591"/>
            <a:ext cx="13040439" cy="4646413"/>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EF548EC-7680-47A8-8F5E-BBD19AFCC11E}" type="datetimeFigureOut">
              <a:rPr lang="pt-BR" smtClean="0"/>
              <a:t>06/10/2023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77820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039455" y="5654366"/>
            <a:ext cx="6425724" cy="1347706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654171" y="5654366"/>
            <a:ext cx="6425724" cy="1347706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EF548EC-7680-47A8-8F5E-BBD19AFCC11E}" type="datetimeFigureOut">
              <a:rPr lang="pt-BR" smtClean="0"/>
              <a:t>06/10/2023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11052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0878"/>
            <a:ext cx="13040439" cy="410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41426" y="5206935"/>
            <a:ext cx="6396193" cy="2551839"/>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pt-BR"/>
              <a:t>Clique para editar os estilos de texto Mestres</a:t>
            </a:r>
          </a:p>
        </p:txBody>
      </p:sp>
      <p:sp>
        <p:nvSpPr>
          <p:cNvPr id="4" name="Content Placeholder 3"/>
          <p:cNvSpPr>
            <a:spLocks noGrp="1"/>
          </p:cNvSpPr>
          <p:nvPr>
            <p:ph sz="half" idx="2"/>
          </p:nvPr>
        </p:nvSpPr>
        <p:spPr>
          <a:xfrm>
            <a:off x="1041426" y="7758774"/>
            <a:ext cx="6396193" cy="114119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654172" y="5206935"/>
            <a:ext cx="6427693" cy="2551839"/>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pt-BR"/>
              <a:t>Clique para editar os estilos de texto Mestres</a:t>
            </a:r>
          </a:p>
        </p:txBody>
      </p:sp>
      <p:sp>
        <p:nvSpPr>
          <p:cNvPr id="6" name="Content Placeholder 5"/>
          <p:cNvSpPr>
            <a:spLocks noGrp="1"/>
          </p:cNvSpPr>
          <p:nvPr>
            <p:ph sz="quarter" idx="4"/>
          </p:nvPr>
        </p:nvSpPr>
        <p:spPr>
          <a:xfrm>
            <a:off x="7654172" y="7758774"/>
            <a:ext cx="6427693" cy="114119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EF548EC-7680-47A8-8F5E-BBD19AFCC11E}" type="datetimeFigureOut">
              <a:rPr lang="pt-BR" smtClean="0"/>
              <a:t>06/10/2023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27936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EF548EC-7680-47A8-8F5E-BBD19AFCC11E}" type="datetimeFigureOut">
              <a:rPr lang="pt-BR" smtClean="0"/>
              <a:t>06/10/2023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28717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548EC-7680-47A8-8F5E-BBD19AFCC11E}" type="datetimeFigureOut">
              <a:rPr lang="pt-BR" smtClean="0"/>
              <a:t>06/10/2023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267275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41425" y="1416050"/>
            <a:ext cx="4876384" cy="4956175"/>
          </a:xfrm>
        </p:spPr>
        <p:txBody>
          <a:bodyPr anchor="b"/>
          <a:lstStyle>
            <a:lvl1pPr>
              <a:defRPr sz="5291"/>
            </a:lvl1pPr>
          </a:lstStyle>
          <a:p>
            <a:r>
              <a:rPr lang="pt-BR"/>
              <a:t>Clique para editar o título Mestre</a:t>
            </a:r>
            <a:endParaRPr lang="en-US" dirty="0"/>
          </a:p>
        </p:txBody>
      </p:sp>
      <p:sp>
        <p:nvSpPr>
          <p:cNvPr id="3" name="Content Placeholder 2"/>
          <p:cNvSpPr>
            <a:spLocks noGrp="1"/>
          </p:cNvSpPr>
          <p:nvPr>
            <p:ph idx="1"/>
          </p:nvPr>
        </p:nvSpPr>
        <p:spPr>
          <a:xfrm>
            <a:off x="6427693" y="3058279"/>
            <a:ext cx="7654171" cy="15094700"/>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41425" y="6372225"/>
            <a:ext cx="4876384" cy="11805335"/>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EF548EC-7680-47A8-8F5E-BBD19AFCC11E}" type="datetimeFigureOut">
              <a:rPr lang="pt-BR" smtClean="0"/>
              <a:t>06/10/2023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158100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41425" y="1416050"/>
            <a:ext cx="4876384" cy="4956175"/>
          </a:xfrm>
        </p:spPr>
        <p:txBody>
          <a:bodyPr anchor="b"/>
          <a:lstStyle>
            <a:lvl1pPr>
              <a:defRPr sz="5291"/>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427693" y="3058279"/>
            <a:ext cx="7654171" cy="15094700"/>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pt-BR"/>
              <a:t>Clique no ícone para adicionar uma imagem</a:t>
            </a:r>
            <a:endParaRPr lang="en-US" dirty="0"/>
          </a:p>
        </p:txBody>
      </p:sp>
      <p:sp>
        <p:nvSpPr>
          <p:cNvPr id="4" name="Text Placeholder 3"/>
          <p:cNvSpPr>
            <a:spLocks noGrp="1"/>
          </p:cNvSpPr>
          <p:nvPr>
            <p:ph type="body" sz="half" idx="2"/>
          </p:nvPr>
        </p:nvSpPr>
        <p:spPr>
          <a:xfrm>
            <a:off x="1041425" y="6372225"/>
            <a:ext cx="4876384" cy="11805335"/>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EF548EC-7680-47A8-8F5E-BBD19AFCC11E}" type="datetimeFigureOut">
              <a:rPr lang="pt-BR" smtClean="0"/>
              <a:t>06/10/2023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BF2CF8C-C019-487D-816F-5FB3D4BB38DE}" type="slidenum">
              <a:rPr lang="pt-BR" smtClean="0"/>
              <a:t>‹nº›</a:t>
            </a:fld>
            <a:endParaRPr lang="pt-BR"/>
          </a:p>
        </p:txBody>
      </p:sp>
    </p:spTree>
    <p:extLst>
      <p:ext uri="{BB962C8B-B14F-4D97-AF65-F5344CB8AC3E}">
        <p14:creationId xmlns:p14="http://schemas.microsoft.com/office/powerpoint/2010/main" val="191824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0878"/>
            <a:ext cx="13040439" cy="410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39456" y="5654366"/>
            <a:ext cx="13040439" cy="1347706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9455" y="19687033"/>
            <a:ext cx="3401854" cy="1130873"/>
          </a:xfrm>
          <a:prstGeom prst="rect">
            <a:avLst/>
          </a:prstGeom>
        </p:spPr>
        <p:txBody>
          <a:bodyPr vert="horz" lIns="91440" tIns="45720" rIns="91440" bIns="45720" rtlCol="0" anchor="ctr"/>
          <a:lstStyle>
            <a:lvl1pPr algn="l">
              <a:defRPr sz="1984">
                <a:solidFill>
                  <a:schemeClr val="tx1">
                    <a:tint val="75000"/>
                  </a:schemeClr>
                </a:solidFill>
              </a:defRPr>
            </a:lvl1pPr>
          </a:lstStyle>
          <a:p>
            <a:fld id="{DEF548EC-7680-47A8-8F5E-BBD19AFCC11E}" type="datetimeFigureOut">
              <a:rPr lang="pt-BR" smtClean="0"/>
              <a:t>06/10/2023</a:t>
            </a:fld>
            <a:endParaRPr lang="pt-BR"/>
          </a:p>
        </p:txBody>
      </p:sp>
      <p:sp>
        <p:nvSpPr>
          <p:cNvPr id="5" name="Footer Placeholder 4"/>
          <p:cNvSpPr>
            <a:spLocks noGrp="1"/>
          </p:cNvSpPr>
          <p:nvPr>
            <p:ph type="ftr" sz="quarter" idx="3"/>
          </p:nvPr>
        </p:nvSpPr>
        <p:spPr>
          <a:xfrm>
            <a:off x="5008285" y="19687033"/>
            <a:ext cx="5102781" cy="1130873"/>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678041" y="19687033"/>
            <a:ext cx="3401854" cy="1130873"/>
          </a:xfrm>
          <a:prstGeom prst="rect">
            <a:avLst/>
          </a:prstGeom>
        </p:spPr>
        <p:txBody>
          <a:bodyPr vert="horz" lIns="91440" tIns="45720" rIns="91440" bIns="45720" rtlCol="0" anchor="ctr"/>
          <a:lstStyle>
            <a:lvl1pPr algn="r">
              <a:defRPr sz="1984">
                <a:solidFill>
                  <a:schemeClr val="tx1">
                    <a:tint val="75000"/>
                  </a:schemeClr>
                </a:solidFill>
              </a:defRPr>
            </a:lvl1pPr>
          </a:lstStyle>
          <a:p>
            <a:fld id="{EBF2CF8C-C019-487D-816F-5FB3D4BB38DE}" type="slidenum">
              <a:rPr lang="pt-BR" smtClean="0"/>
              <a:t>‹nº›</a:t>
            </a:fld>
            <a:endParaRPr lang="pt-BR"/>
          </a:p>
        </p:txBody>
      </p:sp>
    </p:spTree>
    <p:extLst>
      <p:ext uri="{BB962C8B-B14F-4D97-AF65-F5344CB8AC3E}">
        <p14:creationId xmlns:p14="http://schemas.microsoft.com/office/powerpoint/2010/main" val="15243049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3000" r="-33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E89B3D-274A-55C7-4177-4A5489F9D7B7}"/>
              </a:ext>
            </a:extLst>
          </p:cNvPr>
          <p:cNvSpPr txBox="1">
            <a:spLocks noGrp="1"/>
          </p:cNvSpPr>
          <p:nvPr>
            <p:ph type="title"/>
          </p:nvPr>
        </p:nvSpPr>
        <p:spPr>
          <a:xfrm>
            <a:off x="732445" y="1274631"/>
            <a:ext cx="13601440" cy="1261884"/>
          </a:xfrm>
          <a:prstGeom prst="rect">
            <a:avLst/>
          </a:prstGeom>
          <a:noFill/>
        </p:spPr>
        <p:txBody>
          <a:bodyPr wrap="square">
            <a:spAutoFit/>
          </a:bodyPr>
          <a:lstStyle/>
          <a:p>
            <a:pPr algn="ctr">
              <a:lnSpc>
                <a:spcPct val="100000"/>
              </a:lnSpc>
            </a:pPr>
            <a:r>
              <a:rPr lang="en-US" sz="3800" b="1" dirty="0">
                <a:solidFill>
                  <a:srgbClr val="0E101A"/>
                </a:solidFill>
                <a:latin typeface="Tahoma" panose="020B0604030504040204" pitchFamily="34" charset="0"/>
                <a:ea typeface="Tahoma" panose="020B0604030504040204" pitchFamily="34" charset="0"/>
                <a:cs typeface="Tahoma" panose="020B0604030504040204" pitchFamily="34" charset="0"/>
              </a:rPr>
              <a:t>MUSCLE STRENGTH AND SHOULDER JOINT MOBILITY OF SWIMMING PARATHLETES</a:t>
            </a:r>
            <a:endParaRPr lang="pt-BR" sz="3800" b="1" dirty="0">
              <a:latin typeface="Tahoma" panose="020B0604030504040204" pitchFamily="34" charset="0"/>
              <a:ea typeface="Tahoma" panose="020B0604030504040204" pitchFamily="34" charset="0"/>
              <a:cs typeface="Tahoma" panose="020B0604030504040204" pitchFamily="34" charset="0"/>
            </a:endParaRPr>
          </a:p>
        </p:txBody>
      </p:sp>
      <p:sp>
        <p:nvSpPr>
          <p:cNvPr id="11" name="Espaço Reservado para Conteúdo 2">
            <a:extLst>
              <a:ext uri="{FF2B5EF4-FFF2-40B4-BE49-F238E27FC236}">
                <a16:creationId xmlns:a16="http://schemas.microsoft.com/office/drawing/2014/main" id="{7ED1DA37-A7C1-891F-F4BA-D32D056EC13D}"/>
              </a:ext>
            </a:extLst>
          </p:cNvPr>
          <p:cNvSpPr>
            <a:spLocks noGrp="1"/>
          </p:cNvSpPr>
          <p:nvPr>
            <p:ph sz="half" idx="1"/>
          </p:nvPr>
        </p:nvSpPr>
        <p:spPr>
          <a:xfrm>
            <a:off x="707950" y="6777490"/>
            <a:ext cx="6902469" cy="2707616"/>
          </a:xfrm>
        </p:spPr>
        <p:txBody>
          <a:bodyPr>
            <a:normAutofit fontScale="25000" lnSpcReduction="20000"/>
          </a:bodyPr>
          <a:lstStyle/>
          <a:p>
            <a:pPr marL="0" indent="0" algn="just">
              <a:lnSpc>
                <a:spcPct val="120000"/>
              </a:lnSpc>
              <a:buNone/>
            </a:pPr>
            <a:r>
              <a:rPr lang="pt-BR" sz="14932" b="1" dirty="0">
                <a:latin typeface="Tahoma" panose="020B0604030504040204" pitchFamily="34" charset="0"/>
                <a:ea typeface="Tahoma" panose="020B0604030504040204" pitchFamily="34" charset="0"/>
                <a:cs typeface="Tahoma" panose="020B0604030504040204" pitchFamily="34" charset="0"/>
              </a:rPr>
              <a:t>OBJECTIVE</a:t>
            </a:r>
          </a:p>
          <a:p>
            <a:pPr marL="0" indent="0" algn="just">
              <a:lnSpc>
                <a:spcPct val="120000"/>
              </a:lnSpc>
              <a:buNone/>
            </a:pPr>
            <a:r>
              <a:rPr lang="en-US" sz="11200" dirty="0">
                <a:solidFill>
                  <a:srgbClr val="0E101A"/>
                </a:solidFill>
                <a:latin typeface="Tahoma" panose="020B0604030504040204" pitchFamily="34" charset="0"/>
                <a:ea typeface="Tahoma" panose="020B0604030504040204" pitchFamily="34" charset="0"/>
                <a:cs typeface="Tahoma" panose="020B0604030504040204" pitchFamily="34" charset="0"/>
              </a:rPr>
              <a:t>Evaluate the range of motion (ROM) and muscle function of the shoulder and assess the difference in dominant sides and non-dominant of parathlete swimmers</a:t>
            </a:r>
            <a:r>
              <a:rPr lang="en-US" sz="12800" dirty="0">
                <a:solidFill>
                  <a:srgbClr val="0E101A"/>
                </a:solidFill>
                <a:latin typeface="Tahoma" panose="020B0604030504040204" pitchFamily="34" charset="0"/>
                <a:ea typeface="Tahoma" panose="020B0604030504040204" pitchFamily="34" charset="0"/>
                <a:cs typeface="Tahoma" panose="020B0604030504040204" pitchFamily="34" charset="0"/>
              </a:rPr>
              <a:t>.</a:t>
            </a:r>
            <a:endParaRPr lang="pt-BR" sz="12800" dirty="0">
              <a:latin typeface="Tahoma" panose="020B0604030504040204" pitchFamily="34" charset="0"/>
              <a:ea typeface="Tahoma" panose="020B0604030504040204" pitchFamily="34" charset="0"/>
              <a:cs typeface="Tahoma" panose="020B0604030504040204" pitchFamily="34" charset="0"/>
            </a:endParaRPr>
          </a:p>
        </p:txBody>
      </p:sp>
      <p:sp>
        <p:nvSpPr>
          <p:cNvPr id="6" name="Título 1">
            <a:extLst>
              <a:ext uri="{FF2B5EF4-FFF2-40B4-BE49-F238E27FC236}">
                <a16:creationId xmlns:a16="http://schemas.microsoft.com/office/drawing/2014/main" id="{471B1B87-BEBF-01A9-6093-AD2D6FECB0C2}"/>
              </a:ext>
            </a:extLst>
          </p:cNvPr>
          <p:cNvSpPr txBox="1">
            <a:spLocks/>
          </p:cNvSpPr>
          <p:nvPr/>
        </p:nvSpPr>
        <p:spPr>
          <a:xfrm>
            <a:off x="714378" y="2199829"/>
            <a:ext cx="13909925" cy="1507998"/>
          </a:xfrm>
          <a:prstGeom prst="rect">
            <a:avLst/>
          </a:prstGeom>
        </p:spPr>
        <p:txBody>
          <a:bodyPr vert="horz" lIns="426690" tIns="213345" rIns="426690" bIns="213345" rtlCol="0" anchor="ctr">
            <a:noAutofit/>
          </a:bodyPr>
          <a:lstStyle>
            <a:lvl1pPr algn="l" defTabSz="323972" rtl="0" eaLnBrk="1" latinLnBrk="0" hangingPunct="1">
              <a:lnSpc>
                <a:spcPct val="90000"/>
              </a:lnSpc>
              <a:spcBef>
                <a:spcPct val="0"/>
              </a:spcBef>
              <a:buNone/>
              <a:defRPr sz="1559" kern="1200">
                <a:solidFill>
                  <a:schemeClr val="tx1"/>
                </a:solidFill>
                <a:latin typeface="+mj-lt"/>
                <a:ea typeface="+mj-ea"/>
                <a:cs typeface="+mj-cs"/>
              </a:defRPr>
            </a:lvl1pPr>
          </a:lstStyle>
          <a:p>
            <a:pPr algn="just">
              <a:lnSpc>
                <a:spcPct val="100000"/>
              </a:lnSpc>
              <a:spcAft>
                <a:spcPts val="3733"/>
              </a:spcAft>
            </a:pPr>
            <a:r>
              <a:rPr lang="pt-BR" sz="3000" dirty="0">
                <a:latin typeface="Verdana" panose="020B0604030504040204" pitchFamily="34" charset="0"/>
                <a:ea typeface="Verdana" panose="020B0604030504040204" pitchFamily="34" charset="0"/>
              </a:rPr>
              <a:t>Sanchis, Geronimo José Bouzas</a:t>
            </a:r>
            <a:r>
              <a:rPr lang="pt-BR" sz="3000" baseline="30000" dirty="0">
                <a:latin typeface="Verdana" panose="020B0604030504040204" pitchFamily="34" charset="0"/>
                <a:ea typeface="Verdana" panose="020B0604030504040204" pitchFamily="34" charset="0"/>
              </a:rPr>
              <a:t>1,2</a:t>
            </a:r>
            <a:r>
              <a:rPr lang="pt-BR" sz="3000" dirty="0">
                <a:latin typeface="Verdana" panose="020B0604030504040204" pitchFamily="34" charset="0"/>
                <a:ea typeface="Verdana" panose="020B0604030504040204" pitchFamily="34" charset="0"/>
              </a:rPr>
              <a:t>, Resende, Renan</a:t>
            </a:r>
            <a:r>
              <a:rPr lang="pt-BR" sz="3000" baseline="30000" dirty="0">
                <a:latin typeface="Verdana" panose="020B0604030504040204" pitchFamily="34" charset="0"/>
                <a:ea typeface="Verdana" panose="020B0604030504040204" pitchFamily="34" charset="0"/>
              </a:rPr>
              <a:t>1</a:t>
            </a:r>
            <a:r>
              <a:rPr lang="pt-BR" sz="3000" dirty="0">
                <a:latin typeface="Verdana" panose="020B0604030504040204" pitchFamily="34" charset="0"/>
                <a:ea typeface="Verdana" panose="020B0604030504040204" pitchFamily="34" charset="0"/>
              </a:rPr>
              <a:t>, Barreto, Bruna</a:t>
            </a:r>
            <a:r>
              <a:rPr lang="pt-BR" sz="3000" baseline="30000" dirty="0">
                <a:latin typeface="Verdana" panose="020B0604030504040204" pitchFamily="34" charset="0"/>
                <a:ea typeface="Verdana" panose="020B0604030504040204" pitchFamily="34" charset="0"/>
              </a:rPr>
              <a:t>1</a:t>
            </a:r>
            <a:r>
              <a:rPr lang="pt-BR" sz="3000" dirty="0">
                <a:latin typeface="Verdana" panose="020B0604030504040204" pitchFamily="34" charset="0"/>
                <a:ea typeface="Verdana" panose="020B0604030504040204" pitchFamily="34" charset="0"/>
              </a:rPr>
              <a:t>, de Mello, Marco Tulio</a:t>
            </a:r>
            <a:r>
              <a:rPr lang="pt-BR" sz="3000" baseline="30000" dirty="0">
                <a:latin typeface="Verdana" panose="020B0604030504040204" pitchFamily="34" charset="0"/>
                <a:ea typeface="Verdana" panose="020B0604030504040204" pitchFamily="34" charset="0"/>
              </a:rPr>
              <a:t>1</a:t>
            </a:r>
            <a:r>
              <a:rPr lang="pt-BR" sz="3000" dirty="0">
                <a:latin typeface="Verdana" panose="020B0604030504040204" pitchFamily="34" charset="0"/>
                <a:ea typeface="Verdana" panose="020B0604030504040204" pitchFamily="34" charset="0"/>
              </a:rPr>
              <a:t>; </a:t>
            </a:r>
            <a:r>
              <a:rPr lang="pt-BR" sz="3000" dirty="0" err="1">
                <a:latin typeface="Verdana" panose="020B0604030504040204" pitchFamily="34" charset="0"/>
                <a:ea typeface="Verdana" panose="020B0604030504040204" pitchFamily="34" charset="0"/>
              </a:rPr>
              <a:t>Mohmara</a:t>
            </a:r>
            <a:r>
              <a:rPr lang="pt-BR" sz="3000" dirty="0">
                <a:latin typeface="Verdana" panose="020B0604030504040204" pitchFamily="34" charset="0"/>
                <a:ea typeface="Verdana" panose="020B0604030504040204" pitchFamily="34" charset="0"/>
              </a:rPr>
              <a:t>, Yasser</a:t>
            </a:r>
            <a:r>
              <a:rPr lang="pt-BR" sz="3000" baseline="30000" dirty="0">
                <a:latin typeface="Verdana" panose="020B0604030504040204" pitchFamily="34" charset="0"/>
                <a:ea typeface="Verdana" panose="020B0604030504040204" pitchFamily="34" charset="0"/>
              </a:rPr>
              <a:t>2</a:t>
            </a:r>
            <a:r>
              <a:rPr lang="pt-BR" sz="3000" dirty="0">
                <a:latin typeface="Verdana" panose="020B0604030504040204" pitchFamily="34" charset="0"/>
                <a:ea typeface="Verdana" panose="020B0604030504040204" pitchFamily="34" charset="0"/>
              </a:rPr>
              <a:t>; Silva, Andressa</a:t>
            </a:r>
            <a:r>
              <a:rPr lang="pt-BR" sz="3000" baseline="30000" dirty="0">
                <a:latin typeface="Verdana" panose="020B0604030504040204" pitchFamily="34" charset="0"/>
                <a:ea typeface="Verdana" panose="020B0604030504040204" pitchFamily="34" charset="0"/>
              </a:rPr>
              <a:t>1.</a:t>
            </a:r>
            <a:endParaRPr lang="pt-BR" sz="3000" dirty="0">
              <a:latin typeface="Verdana" panose="020B0604030504040204" pitchFamily="34" charset="0"/>
              <a:ea typeface="Verdana" panose="020B0604030504040204" pitchFamily="34" charset="0"/>
            </a:endParaRPr>
          </a:p>
        </p:txBody>
      </p:sp>
      <p:sp>
        <p:nvSpPr>
          <p:cNvPr id="7" name="CaixaDeTexto 6">
            <a:extLst>
              <a:ext uri="{FF2B5EF4-FFF2-40B4-BE49-F238E27FC236}">
                <a16:creationId xmlns:a16="http://schemas.microsoft.com/office/drawing/2014/main" id="{A52387C3-5A49-6492-EBCF-C471994D5F40}"/>
              </a:ext>
            </a:extLst>
          </p:cNvPr>
          <p:cNvSpPr txBox="1"/>
          <p:nvPr/>
        </p:nvSpPr>
        <p:spPr>
          <a:xfrm>
            <a:off x="732445" y="3552494"/>
            <a:ext cx="13606676" cy="954107"/>
          </a:xfrm>
          <a:prstGeom prst="rect">
            <a:avLst/>
          </a:prstGeom>
          <a:noFill/>
        </p:spPr>
        <p:txBody>
          <a:bodyPr wrap="square" rtlCol="0">
            <a:spAutoFit/>
          </a:bodyPr>
          <a:lstStyle/>
          <a:p>
            <a:r>
              <a:rPr lang="pt-BR" sz="2800" dirty="0">
                <a:latin typeface="Verdana" panose="020B0604030504040204" pitchFamily="34" charset="0"/>
                <a:ea typeface="Verdana" panose="020B0604030504040204" pitchFamily="34" charset="0"/>
                <a:cs typeface="Times New Roman" panose="02020603050405020304" pitchFamily="18" charset="0"/>
              </a:rPr>
              <a:t>1 – Federal </a:t>
            </a:r>
            <a:r>
              <a:rPr lang="pt-BR" sz="2800" dirty="0" err="1">
                <a:latin typeface="Verdana" panose="020B0604030504040204" pitchFamily="34" charset="0"/>
                <a:ea typeface="Verdana" panose="020B0604030504040204" pitchFamily="34" charset="0"/>
                <a:cs typeface="Times New Roman" panose="02020603050405020304" pitchFamily="18" charset="0"/>
              </a:rPr>
              <a:t>University</a:t>
            </a:r>
            <a:r>
              <a:rPr lang="pt-BR" sz="2800" dirty="0">
                <a:latin typeface="Verdana" panose="020B0604030504040204" pitchFamily="34" charset="0"/>
                <a:ea typeface="Verdana" panose="020B0604030504040204" pitchFamily="34" charset="0"/>
                <a:cs typeface="Times New Roman" panose="02020603050405020304" pitchFamily="18" charset="0"/>
              </a:rPr>
              <a:t> </a:t>
            </a:r>
            <a:r>
              <a:rPr lang="pt-BR" sz="2800" dirty="0" err="1">
                <a:latin typeface="Verdana" panose="020B0604030504040204" pitchFamily="34" charset="0"/>
                <a:ea typeface="Verdana" panose="020B0604030504040204" pitchFamily="34" charset="0"/>
                <a:cs typeface="Times New Roman" panose="02020603050405020304" pitchFamily="18" charset="0"/>
              </a:rPr>
              <a:t>of</a:t>
            </a:r>
            <a:r>
              <a:rPr lang="pt-BR" sz="2800" dirty="0">
                <a:latin typeface="Verdana" panose="020B0604030504040204" pitchFamily="34" charset="0"/>
                <a:ea typeface="Verdana" panose="020B0604030504040204" pitchFamily="34" charset="0"/>
                <a:cs typeface="Times New Roman" panose="02020603050405020304" pitchFamily="18" charset="0"/>
              </a:rPr>
              <a:t> Minas Gerais, </a:t>
            </a:r>
            <a:r>
              <a:rPr lang="pt-BR" sz="2800" dirty="0" err="1">
                <a:latin typeface="Verdana" panose="020B0604030504040204" pitchFamily="34" charset="0"/>
                <a:ea typeface="Verdana" panose="020B0604030504040204" pitchFamily="34" charset="0"/>
                <a:cs typeface="Times New Roman" panose="02020603050405020304" pitchFamily="18" charset="0"/>
              </a:rPr>
              <a:t>Brazil</a:t>
            </a:r>
            <a:br>
              <a:rPr lang="pt-BR" sz="2800" dirty="0">
                <a:latin typeface="Verdana" panose="020B0604030504040204" pitchFamily="34" charset="0"/>
                <a:ea typeface="Verdana" panose="020B0604030504040204" pitchFamily="34" charset="0"/>
                <a:cs typeface="Times New Roman" panose="02020603050405020304" pitchFamily="18" charset="0"/>
              </a:rPr>
            </a:br>
            <a:r>
              <a:rPr lang="pt-BR" sz="2800" dirty="0">
                <a:latin typeface="Verdana" panose="020B0604030504040204" pitchFamily="34" charset="0"/>
                <a:ea typeface="Verdana" panose="020B0604030504040204" pitchFamily="34" charset="0"/>
                <a:cs typeface="Times New Roman" panose="02020603050405020304" pitchFamily="18" charset="0"/>
              </a:rPr>
              <a:t>2</a:t>
            </a:r>
            <a:r>
              <a:rPr lang="es-ES" sz="2800" dirty="0">
                <a:latin typeface="Verdana" panose="020B0604030504040204" pitchFamily="34" charset="0"/>
                <a:ea typeface="Verdana" panose="020B0604030504040204" pitchFamily="34" charset="0"/>
                <a:cs typeface="Times New Roman" panose="02020603050405020304" pitchFamily="18" charset="0"/>
              </a:rPr>
              <a:t> – </a:t>
            </a:r>
            <a:r>
              <a:rPr lang="es-ES" sz="2800" dirty="0" err="1">
                <a:latin typeface="Verdana" panose="020B0604030504040204" pitchFamily="34" charset="0"/>
                <a:ea typeface="Verdana" panose="020B0604030504040204" pitchFamily="34" charset="0"/>
                <a:cs typeface="Times New Roman" panose="02020603050405020304" pitchFamily="18" charset="0"/>
              </a:rPr>
              <a:t>University</a:t>
            </a:r>
            <a:r>
              <a:rPr lang="es-ES" sz="2800" dirty="0">
                <a:latin typeface="Verdana" panose="020B0604030504040204" pitchFamily="34" charset="0"/>
                <a:ea typeface="Verdana" panose="020B0604030504040204" pitchFamily="34" charset="0"/>
                <a:cs typeface="Times New Roman" panose="02020603050405020304" pitchFamily="18" charset="0"/>
              </a:rPr>
              <a:t> </a:t>
            </a:r>
            <a:r>
              <a:rPr lang="es-ES" sz="2800" dirty="0" err="1">
                <a:latin typeface="Verdana" panose="020B0604030504040204" pitchFamily="34" charset="0"/>
                <a:ea typeface="Verdana" panose="020B0604030504040204" pitchFamily="34" charset="0"/>
                <a:cs typeface="Times New Roman" panose="02020603050405020304" pitchFamily="18" charset="0"/>
              </a:rPr>
              <a:t>of</a:t>
            </a:r>
            <a:r>
              <a:rPr lang="es-ES" sz="2800" dirty="0">
                <a:latin typeface="Verdana" panose="020B0604030504040204" pitchFamily="34" charset="0"/>
                <a:ea typeface="Verdana" panose="020B0604030504040204" pitchFamily="34" charset="0"/>
                <a:cs typeface="Times New Roman" panose="02020603050405020304" pitchFamily="18" charset="0"/>
              </a:rPr>
              <a:t> Valencia, </a:t>
            </a:r>
            <a:r>
              <a:rPr lang="es-ES" sz="2800" dirty="0" err="1">
                <a:latin typeface="Verdana" panose="020B0604030504040204" pitchFamily="34" charset="0"/>
                <a:ea typeface="Verdana" panose="020B0604030504040204" pitchFamily="34" charset="0"/>
                <a:cs typeface="Times New Roman" panose="02020603050405020304" pitchFamily="18" charset="0"/>
              </a:rPr>
              <a:t>Spain</a:t>
            </a:r>
            <a:endParaRPr lang="pt-BR" sz="2800" dirty="0"/>
          </a:p>
        </p:txBody>
      </p:sp>
      <p:sp>
        <p:nvSpPr>
          <p:cNvPr id="13" name="Espaço Reservado para Conteúdo 3">
            <a:extLst>
              <a:ext uri="{FF2B5EF4-FFF2-40B4-BE49-F238E27FC236}">
                <a16:creationId xmlns:a16="http://schemas.microsoft.com/office/drawing/2014/main" id="{3CDBDD5C-9F84-A56B-E077-88177E030A33}"/>
              </a:ext>
            </a:extLst>
          </p:cNvPr>
          <p:cNvSpPr txBox="1">
            <a:spLocks/>
          </p:cNvSpPr>
          <p:nvPr/>
        </p:nvSpPr>
        <p:spPr>
          <a:xfrm>
            <a:off x="7694247" y="18211234"/>
            <a:ext cx="4011919" cy="985682"/>
          </a:xfrm>
          <a:prstGeom prst="rect">
            <a:avLst/>
          </a:prstGeom>
        </p:spPr>
        <p:txBody>
          <a:bodyPr vert="horz" lIns="426690" tIns="213345" rIns="426690" bIns="213345" rtlCol="0">
            <a:noAutofit/>
          </a:bodyPr>
          <a:lstStyle>
            <a:lvl1pPr marL="80993" indent="-80993" algn="l" defTabSz="323972" rtl="0" eaLnBrk="1" latinLnBrk="0" hangingPunct="1">
              <a:lnSpc>
                <a:spcPct val="90000"/>
              </a:lnSpc>
              <a:spcBef>
                <a:spcPts val="354"/>
              </a:spcBef>
              <a:buFont typeface="Arial" panose="020B0604020202020204" pitchFamily="34" charset="0"/>
              <a:buChar char="•"/>
              <a:defRPr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9pPr>
          </a:lstStyle>
          <a:p>
            <a:pPr marL="0" indent="0">
              <a:lnSpc>
                <a:spcPct val="100000"/>
              </a:lnSpc>
              <a:buNone/>
            </a:pPr>
            <a:r>
              <a:rPr lang="pt-BR" sz="3733" b="1" dirty="0">
                <a:latin typeface="Tahoma" panose="020B0604030504040204" pitchFamily="34" charset="0"/>
                <a:ea typeface="Tahoma" panose="020B0604030504040204" pitchFamily="34" charset="0"/>
                <a:cs typeface="Tahoma" panose="020B0604030504040204" pitchFamily="34" charset="0"/>
              </a:rPr>
              <a:t>REFERENCES</a:t>
            </a:r>
          </a:p>
        </p:txBody>
      </p:sp>
      <p:sp>
        <p:nvSpPr>
          <p:cNvPr id="14" name="Espaço Reservado para Conteúdo 2">
            <a:extLst>
              <a:ext uri="{FF2B5EF4-FFF2-40B4-BE49-F238E27FC236}">
                <a16:creationId xmlns:a16="http://schemas.microsoft.com/office/drawing/2014/main" id="{215146A1-1F40-7B59-F14A-0645E488E2DF}"/>
              </a:ext>
            </a:extLst>
          </p:cNvPr>
          <p:cNvSpPr txBox="1">
            <a:spLocks/>
          </p:cNvSpPr>
          <p:nvPr/>
        </p:nvSpPr>
        <p:spPr>
          <a:xfrm>
            <a:off x="7559675" y="15379979"/>
            <a:ext cx="7292129" cy="2733486"/>
          </a:xfrm>
          <a:prstGeom prst="rect">
            <a:avLst/>
          </a:prstGeom>
        </p:spPr>
        <p:txBody>
          <a:bodyPr vert="horz" lIns="426690" tIns="213345" rIns="426690" bIns="213345" rtlCol="0">
            <a:normAutofit fontScale="25000" lnSpcReduction="20000"/>
          </a:bodyPr>
          <a:lstStyle>
            <a:lvl1pPr marL="80993" indent="-80993" algn="l" defTabSz="323972" rtl="0" eaLnBrk="1" latinLnBrk="0" hangingPunct="1">
              <a:lnSpc>
                <a:spcPct val="90000"/>
              </a:lnSpc>
              <a:spcBef>
                <a:spcPts val="354"/>
              </a:spcBef>
              <a:buFont typeface="Arial" panose="020B0604020202020204" pitchFamily="34" charset="0"/>
              <a:buChar char="•"/>
              <a:defRPr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9pPr>
          </a:lstStyle>
          <a:p>
            <a:pPr marL="0" indent="0" algn="just">
              <a:lnSpc>
                <a:spcPct val="120000"/>
              </a:lnSpc>
              <a:buNone/>
            </a:pPr>
            <a:r>
              <a:rPr lang="pt-BR" sz="14932" b="1" dirty="0">
                <a:latin typeface="Tahoma" panose="020B0604030504040204" pitchFamily="34" charset="0"/>
                <a:ea typeface="Tahoma" panose="020B0604030504040204" pitchFamily="34" charset="0"/>
                <a:cs typeface="Tahoma" panose="020B0604030504040204" pitchFamily="34" charset="0"/>
              </a:rPr>
              <a:t>CONCLUSION</a:t>
            </a:r>
          </a:p>
          <a:p>
            <a:pPr marL="0" indent="0" algn="just">
              <a:lnSpc>
                <a:spcPct val="120000"/>
              </a:lnSpc>
              <a:buNone/>
            </a:pPr>
            <a:r>
              <a:rPr lang="en-US" sz="11199" dirty="0">
                <a:latin typeface="Tahoma" panose="020B0604030504040204" pitchFamily="34" charset="0"/>
                <a:ea typeface="Tahoma" panose="020B0604030504040204" pitchFamily="34" charset="0"/>
                <a:cs typeface="Tahoma" panose="020B0604030504040204" pitchFamily="34" charset="0"/>
              </a:rPr>
              <a:t>The parathletes showed differences between the non-dominant and dominant sides for ROM/IR, ROM/ER, and the ER/IR ratio.</a:t>
            </a:r>
            <a:endParaRPr lang="pt-BR" sz="11199" dirty="0">
              <a:latin typeface="Tahoma" panose="020B0604030504040204" pitchFamily="34" charset="0"/>
              <a:ea typeface="Tahoma" panose="020B0604030504040204" pitchFamily="34" charset="0"/>
              <a:cs typeface="Tahoma" panose="020B0604030504040204" pitchFamily="34" charset="0"/>
            </a:endParaRPr>
          </a:p>
        </p:txBody>
      </p:sp>
      <p:sp>
        <p:nvSpPr>
          <p:cNvPr id="15" name="Espaço Reservado para Conteúdo 2">
            <a:extLst>
              <a:ext uri="{FF2B5EF4-FFF2-40B4-BE49-F238E27FC236}">
                <a16:creationId xmlns:a16="http://schemas.microsoft.com/office/drawing/2014/main" id="{8E38F0A6-C1FB-C65A-06AC-FA3F9E26619D}"/>
              </a:ext>
            </a:extLst>
          </p:cNvPr>
          <p:cNvSpPr txBox="1">
            <a:spLocks/>
          </p:cNvSpPr>
          <p:nvPr/>
        </p:nvSpPr>
        <p:spPr>
          <a:xfrm>
            <a:off x="7559675" y="6698261"/>
            <a:ext cx="7367367" cy="3018254"/>
          </a:xfrm>
          <a:prstGeom prst="rect">
            <a:avLst/>
          </a:prstGeom>
        </p:spPr>
        <p:txBody>
          <a:bodyPr vert="horz" lIns="426690" tIns="213345" rIns="426690" bIns="213345" rtlCol="0">
            <a:normAutofit fontScale="25000" lnSpcReduction="20000"/>
          </a:bodyPr>
          <a:lstStyle>
            <a:lvl1pPr marL="80993" indent="-80993" algn="l" defTabSz="323972" rtl="0" eaLnBrk="1" latinLnBrk="0" hangingPunct="1">
              <a:lnSpc>
                <a:spcPct val="90000"/>
              </a:lnSpc>
              <a:spcBef>
                <a:spcPts val="354"/>
              </a:spcBef>
              <a:buFont typeface="Arial" panose="020B0604020202020204" pitchFamily="34" charset="0"/>
              <a:buChar char="•"/>
              <a:defRPr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9pPr>
          </a:lstStyle>
          <a:p>
            <a:pPr marL="0" indent="0" algn="just">
              <a:lnSpc>
                <a:spcPct val="120000"/>
              </a:lnSpc>
              <a:buNone/>
            </a:pPr>
            <a:r>
              <a:rPr lang="pt-BR" sz="14800" b="1" dirty="0">
                <a:latin typeface="Tahoma" panose="020B0604030504040204" pitchFamily="34" charset="0"/>
                <a:ea typeface="Tahoma" panose="020B0604030504040204" pitchFamily="34" charset="0"/>
                <a:cs typeface="Tahoma" panose="020B0604030504040204" pitchFamily="34" charset="0"/>
              </a:rPr>
              <a:t>RESULTS</a:t>
            </a:r>
            <a:endParaRPr lang="pt-BR" sz="148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20000"/>
              </a:lnSpc>
              <a:buNone/>
            </a:pPr>
            <a:r>
              <a:rPr lang="en-US" sz="11200" dirty="0">
                <a:latin typeface="Tahoma" panose="020B0604030504040204" pitchFamily="34" charset="0"/>
                <a:ea typeface="Tahoma" panose="020B0604030504040204" pitchFamily="34" charset="0"/>
                <a:cs typeface="Tahoma" panose="020B0604030504040204" pitchFamily="34" charset="0"/>
              </a:rPr>
              <a:t>A total of 11 parathletes: eight males, eight with a physical disability, one with a visual disability, and two with an intellectual disability</a:t>
            </a:r>
            <a:endParaRPr lang="pt-BR" sz="1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7" name="Tabela 16">
            <a:extLst>
              <a:ext uri="{FF2B5EF4-FFF2-40B4-BE49-F238E27FC236}">
                <a16:creationId xmlns:a16="http://schemas.microsoft.com/office/drawing/2014/main" id="{A3442C05-EF6F-23AA-2A90-5FDA1616E0BF}"/>
              </a:ext>
            </a:extLst>
          </p:cNvPr>
          <p:cNvGraphicFramePr>
            <a:graphicFrameLocks noGrp="1"/>
          </p:cNvGraphicFramePr>
          <p:nvPr>
            <p:extLst>
              <p:ext uri="{D42A27DB-BD31-4B8C-83A1-F6EECF244321}">
                <p14:modId xmlns:p14="http://schemas.microsoft.com/office/powerpoint/2010/main" val="3420940855"/>
              </p:ext>
            </p:extLst>
          </p:nvPr>
        </p:nvGraphicFramePr>
        <p:xfrm>
          <a:off x="8053859" y="10985895"/>
          <a:ext cx="6924056" cy="4319627"/>
        </p:xfrm>
        <a:graphic>
          <a:graphicData uri="http://schemas.openxmlformats.org/drawingml/2006/table">
            <a:tbl>
              <a:tblPr firstRow="1" firstCol="1" bandRow="1">
                <a:tableStyleId>{5940675A-B579-460E-94D1-54222C63F5DA}</a:tableStyleId>
              </a:tblPr>
              <a:tblGrid>
                <a:gridCol w="1832064">
                  <a:extLst>
                    <a:ext uri="{9D8B030D-6E8A-4147-A177-3AD203B41FA5}">
                      <a16:colId xmlns:a16="http://schemas.microsoft.com/office/drawing/2014/main" val="883459408"/>
                    </a:ext>
                  </a:extLst>
                </a:gridCol>
                <a:gridCol w="1601740">
                  <a:extLst>
                    <a:ext uri="{9D8B030D-6E8A-4147-A177-3AD203B41FA5}">
                      <a16:colId xmlns:a16="http://schemas.microsoft.com/office/drawing/2014/main" val="3901811416"/>
                    </a:ext>
                  </a:extLst>
                </a:gridCol>
                <a:gridCol w="1827165">
                  <a:extLst>
                    <a:ext uri="{9D8B030D-6E8A-4147-A177-3AD203B41FA5}">
                      <a16:colId xmlns:a16="http://schemas.microsoft.com/office/drawing/2014/main" val="1577464960"/>
                    </a:ext>
                  </a:extLst>
                </a:gridCol>
                <a:gridCol w="1663087">
                  <a:extLst>
                    <a:ext uri="{9D8B030D-6E8A-4147-A177-3AD203B41FA5}">
                      <a16:colId xmlns:a16="http://schemas.microsoft.com/office/drawing/2014/main" val="137455829"/>
                    </a:ext>
                  </a:extLst>
                </a:gridCol>
              </a:tblGrid>
              <a:tr h="412815">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 </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Mean (SD)</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CI (95%)</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p</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1555951"/>
                  </a:ext>
                </a:extLst>
              </a:tr>
              <a:tr h="513200">
                <a:tc gridSpan="4">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Range of Motion - Internal Rotation</a:t>
                      </a: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BR"/>
                    </a:p>
                  </a:txBody>
                  <a:tcPr/>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extLst>
                  <a:ext uri="{0D108BD9-81ED-4DB2-BD59-A6C34878D82A}">
                    <a16:rowId xmlns:a16="http://schemas.microsoft.com/office/drawing/2014/main" val="2287685057"/>
                  </a:ext>
                </a:extLst>
              </a:tr>
              <a:tr h="412815">
                <a:tc>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Dominant</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46,5 (7,5)</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41 – 51,1</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 </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87696"/>
                  </a:ext>
                </a:extLst>
              </a:tr>
              <a:tr h="412815">
                <a:tc>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Non-</a:t>
                      </a:r>
                      <a:r>
                        <a:rPr lang="en-US" sz="2000" dirty="0" err="1">
                          <a:effectLst/>
                          <a:latin typeface="Tahoma" panose="020B0604030504040204" pitchFamily="34" charset="0"/>
                          <a:ea typeface="Tahoma" panose="020B0604030504040204" pitchFamily="34" charset="0"/>
                          <a:cs typeface="Tahoma" panose="020B0604030504040204" pitchFamily="34" charset="0"/>
                        </a:rPr>
                        <a:t>dominat</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35,6 (16)</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22,1 – 49</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&lt;0,01</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2924648"/>
                  </a:ext>
                </a:extLst>
              </a:tr>
              <a:tr h="503907">
                <a:tc gridSpan="4">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Range of Motion – External Rotation</a:t>
                      </a: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BR"/>
                    </a:p>
                  </a:txBody>
                  <a:tcPr/>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extLst>
                  <a:ext uri="{0D108BD9-81ED-4DB2-BD59-A6C34878D82A}">
                    <a16:rowId xmlns:a16="http://schemas.microsoft.com/office/drawing/2014/main" val="2473777309"/>
                  </a:ext>
                </a:extLst>
              </a:tr>
              <a:tr h="412815">
                <a:tc>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Dominant</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95 (10,1)</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87,7 – 102,2</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 </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3089744"/>
                  </a:ext>
                </a:extLst>
              </a:tr>
              <a:tr h="412815">
                <a:tc>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Non-</a:t>
                      </a:r>
                      <a:r>
                        <a:rPr lang="en-US" sz="2000" dirty="0" err="1">
                          <a:effectLst/>
                          <a:latin typeface="Tahoma" panose="020B0604030504040204" pitchFamily="34" charset="0"/>
                          <a:ea typeface="Tahoma" panose="020B0604030504040204" pitchFamily="34" charset="0"/>
                          <a:cs typeface="Tahoma" panose="020B0604030504040204" pitchFamily="34" charset="0"/>
                        </a:rPr>
                        <a:t>dominat</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90 (23,2)</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70,5 – 109,9</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&lt;0,01</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6598766"/>
                  </a:ext>
                </a:extLst>
              </a:tr>
              <a:tr h="412815">
                <a:tc gridSpan="4">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RI/RE Ratio </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BR"/>
                    </a:p>
                  </a:txBody>
                  <a:tcPr/>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tc hMerge="1">
                  <a:txBody>
                    <a:bodyPr/>
                    <a:lstStyle/>
                    <a:p>
                      <a:pPr algn="just">
                        <a:lnSpc>
                          <a:spcPct val="150000"/>
                        </a:lnSpc>
                        <a:spcAft>
                          <a:spcPts val="800"/>
                        </a:spcAft>
                      </a:pPr>
                      <a:r>
                        <a:rPr lang="en-US" sz="5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tc>
                <a:extLst>
                  <a:ext uri="{0D108BD9-81ED-4DB2-BD59-A6C34878D82A}">
                    <a16:rowId xmlns:a16="http://schemas.microsoft.com/office/drawing/2014/main" val="1227564713"/>
                  </a:ext>
                </a:extLst>
              </a:tr>
              <a:tr h="412815">
                <a:tc>
                  <a:txBody>
                    <a:bodyPr/>
                    <a:lstStyle/>
                    <a:p>
                      <a:pPr algn="just">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Dominant</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9,5 (1,7)</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8,4 – 10,7</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 </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0280073"/>
                  </a:ext>
                </a:extLst>
              </a:tr>
              <a:tr h="412815">
                <a:tc>
                  <a:txBody>
                    <a:bodyPr/>
                    <a:lstStyle/>
                    <a:p>
                      <a:pPr algn="just">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Non-</a:t>
                      </a:r>
                      <a:r>
                        <a:rPr lang="en-US" sz="2000" dirty="0" err="1">
                          <a:effectLst/>
                          <a:latin typeface="Tahoma" panose="020B0604030504040204" pitchFamily="34" charset="0"/>
                          <a:ea typeface="Tahoma" panose="020B0604030504040204" pitchFamily="34" charset="0"/>
                          <a:cs typeface="Tahoma" panose="020B0604030504040204" pitchFamily="34" charset="0"/>
                        </a:rPr>
                        <a:t>dominat</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n-US" sz="2000">
                          <a:effectLst/>
                          <a:latin typeface="Tahoma" panose="020B0604030504040204" pitchFamily="34" charset="0"/>
                          <a:ea typeface="Tahoma" panose="020B0604030504040204" pitchFamily="34" charset="0"/>
                          <a:cs typeface="Tahoma" panose="020B0604030504040204" pitchFamily="34" charset="0"/>
                        </a:rPr>
                        <a:t>8,4 (1,9)</a:t>
                      </a:r>
                      <a:endParaRPr lang="pt-BR" sz="200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7,0 – 9,8</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800"/>
                        </a:spcAft>
                      </a:pPr>
                      <a:r>
                        <a:rPr lang="en-US" sz="2000" dirty="0">
                          <a:effectLst/>
                          <a:latin typeface="Tahoma" panose="020B0604030504040204" pitchFamily="34" charset="0"/>
                          <a:ea typeface="Tahoma" panose="020B0604030504040204" pitchFamily="34" charset="0"/>
                          <a:cs typeface="Tahoma" panose="020B0604030504040204" pitchFamily="34" charset="0"/>
                        </a:rPr>
                        <a:t>&lt;0,01</a:t>
                      </a:r>
                      <a:endParaRPr lang="pt-BR" sz="2000" dirty="0">
                        <a:effectLst/>
                        <a:latin typeface="Tahoma" panose="020B0604030504040204" pitchFamily="34" charset="0"/>
                        <a:ea typeface="Tahoma" panose="020B0604030504040204" pitchFamily="34" charset="0"/>
                        <a:cs typeface="Tahoma" panose="020B0604030504040204" pitchFamily="34" charset="0"/>
                      </a:endParaRPr>
                    </a:p>
                  </a:txBody>
                  <a:tcPr marL="165870" marR="16587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6736068"/>
                  </a:ext>
                </a:extLst>
              </a:tr>
            </a:tbl>
          </a:graphicData>
        </a:graphic>
      </p:graphicFrame>
      <p:sp>
        <p:nvSpPr>
          <p:cNvPr id="19" name="CaixaDeTexto 18">
            <a:extLst>
              <a:ext uri="{FF2B5EF4-FFF2-40B4-BE49-F238E27FC236}">
                <a16:creationId xmlns:a16="http://schemas.microsoft.com/office/drawing/2014/main" id="{A58B6F0B-D089-5249-9D18-679283D862CE}"/>
              </a:ext>
            </a:extLst>
          </p:cNvPr>
          <p:cNvSpPr txBox="1"/>
          <p:nvPr/>
        </p:nvSpPr>
        <p:spPr>
          <a:xfrm>
            <a:off x="8071926" y="9650115"/>
            <a:ext cx="6627617" cy="1200329"/>
          </a:xfrm>
          <a:prstGeom prst="rect">
            <a:avLst/>
          </a:prstGeom>
          <a:noFill/>
        </p:spPr>
        <p:txBody>
          <a:bodyPr wrap="square">
            <a:spAutoFit/>
          </a:bodyPr>
          <a:lstStyle/>
          <a:p>
            <a:pPr algn="just">
              <a:spcAft>
                <a:spcPts val="3733"/>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Table 1. Studied variables and respective mean values, standard deviation (SD), and confidence intervals (CI).</a:t>
            </a:r>
            <a:endParaRPr lang="pt-B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PES Logo PNG Vector (CDR) Free Download">
            <a:extLst>
              <a:ext uri="{FF2B5EF4-FFF2-40B4-BE49-F238E27FC236}">
                <a16:creationId xmlns:a16="http://schemas.microsoft.com/office/drawing/2014/main" id="{805FFE92-53DF-6B59-DDA2-1EA82938E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100" y="19597243"/>
            <a:ext cx="1679882" cy="131590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Código QR&#10;&#10;Descrição gerada automaticamente">
            <a:extLst>
              <a:ext uri="{FF2B5EF4-FFF2-40B4-BE49-F238E27FC236}">
                <a16:creationId xmlns:a16="http://schemas.microsoft.com/office/drawing/2014/main" id="{A18CF249-9DE2-DFB1-7E78-707175532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8766" y="18164075"/>
            <a:ext cx="1080000" cy="1080000"/>
          </a:xfrm>
          <a:prstGeom prst="rect">
            <a:avLst/>
          </a:prstGeom>
        </p:spPr>
      </p:pic>
      <p:pic>
        <p:nvPicPr>
          <p:cNvPr id="4" name="Picture 4">
            <a:extLst>
              <a:ext uri="{FF2B5EF4-FFF2-40B4-BE49-F238E27FC236}">
                <a16:creationId xmlns:a16="http://schemas.microsoft.com/office/drawing/2014/main" id="{6E9BE2A0-DB27-839E-0966-E187A2A48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6837" y="19519878"/>
            <a:ext cx="1677419" cy="167988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2" descr="Hombre sentado en una silla de ruedas&#10;&#10;Descripción generada automáticamente con confianza baja">
            <a:extLst>
              <a:ext uri="{FF2B5EF4-FFF2-40B4-BE49-F238E27FC236}">
                <a16:creationId xmlns:a16="http://schemas.microsoft.com/office/drawing/2014/main" id="{A2AB830A-9F24-54B2-F5CA-BA59D48F130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3107" y="16023404"/>
            <a:ext cx="2225963" cy="1687046"/>
          </a:xfrm>
          <a:prstGeom prst="rect">
            <a:avLst/>
          </a:prstGeom>
          <a:noFill/>
          <a:ln>
            <a:noFill/>
          </a:ln>
        </p:spPr>
      </p:pic>
      <p:pic>
        <p:nvPicPr>
          <p:cNvPr id="8" name="Imagen 3" descr="Imagen que contiene persona, viendo, hombre, sostener&#10;&#10;Descripción generada automáticamente">
            <a:extLst>
              <a:ext uri="{FF2B5EF4-FFF2-40B4-BE49-F238E27FC236}">
                <a16:creationId xmlns:a16="http://schemas.microsoft.com/office/drawing/2014/main" id="{FD962BB2-E1ED-33C5-E348-38E15D31042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4771" y="16023404"/>
            <a:ext cx="2139916" cy="1687046"/>
          </a:xfrm>
          <a:prstGeom prst="rect">
            <a:avLst/>
          </a:prstGeom>
          <a:noFill/>
          <a:ln>
            <a:noFill/>
          </a:ln>
        </p:spPr>
      </p:pic>
      <p:pic>
        <p:nvPicPr>
          <p:cNvPr id="9" name="Imagen 5" descr="Una persona sentado frente a una cerca de madera&#10;&#10;Descripción generada automáticamente con confianza baja">
            <a:extLst>
              <a:ext uri="{FF2B5EF4-FFF2-40B4-BE49-F238E27FC236}">
                <a16:creationId xmlns:a16="http://schemas.microsoft.com/office/drawing/2014/main" id="{AAAF79E8-B28B-5D39-9F08-5BD313D677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1833"/>
          <a:stretch/>
        </p:blipFill>
        <p:spPr>
          <a:xfrm>
            <a:off x="2003107" y="17723827"/>
            <a:ext cx="2225963" cy="1687046"/>
          </a:xfrm>
          <a:prstGeom prst="rect">
            <a:avLst/>
          </a:prstGeom>
        </p:spPr>
      </p:pic>
      <p:pic>
        <p:nvPicPr>
          <p:cNvPr id="10" name="Imagen 6" descr="Un par de hombres sentados en una mesa&#10;&#10;Descripción generada automáticamente con confianza baja">
            <a:extLst>
              <a:ext uri="{FF2B5EF4-FFF2-40B4-BE49-F238E27FC236}">
                <a16:creationId xmlns:a16="http://schemas.microsoft.com/office/drawing/2014/main" id="{6CF332F6-DAFC-4319-AFED-641366AFC5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8361"/>
          <a:stretch/>
        </p:blipFill>
        <p:spPr>
          <a:xfrm>
            <a:off x="4237692" y="17723827"/>
            <a:ext cx="2139917" cy="1687046"/>
          </a:xfrm>
          <a:prstGeom prst="rect">
            <a:avLst/>
          </a:prstGeom>
        </p:spPr>
      </p:pic>
      <p:sp>
        <p:nvSpPr>
          <p:cNvPr id="16" name="Espaço Reservado para Conteúdo 2">
            <a:extLst>
              <a:ext uri="{FF2B5EF4-FFF2-40B4-BE49-F238E27FC236}">
                <a16:creationId xmlns:a16="http://schemas.microsoft.com/office/drawing/2014/main" id="{8076C0F7-A1F4-05A2-4B42-19FDA68E5DD7}"/>
              </a:ext>
            </a:extLst>
          </p:cNvPr>
          <p:cNvSpPr txBox="1">
            <a:spLocks/>
          </p:cNvSpPr>
          <p:nvPr/>
        </p:nvSpPr>
        <p:spPr>
          <a:xfrm>
            <a:off x="732445" y="9822965"/>
            <a:ext cx="6902469" cy="5984176"/>
          </a:xfrm>
          <a:prstGeom prst="rect">
            <a:avLst/>
          </a:prstGeom>
        </p:spPr>
        <p:txBody>
          <a:bodyPr vert="horz" lIns="91440" tIns="45720" rIns="91440" bIns="45720" rtlCol="0">
            <a:normAutofit fontScale="25000" lnSpcReduction="20000"/>
          </a:bodyPr>
          <a:lst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pt-BR" sz="14932" b="1" dirty="0">
                <a:latin typeface="Tahoma" panose="020B0604030504040204" pitchFamily="34" charset="0"/>
                <a:ea typeface="Tahoma" panose="020B0604030504040204" pitchFamily="34" charset="0"/>
                <a:cs typeface="Tahoma" panose="020B0604030504040204" pitchFamily="34" charset="0"/>
              </a:rPr>
              <a:t>METHODS</a:t>
            </a:r>
          </a:p>
          <a:p>
            <a:pPr marL="0" indent="0" algn="just">
              <a:lnSpc>
                <a:spcPct val="120000"/>
              </a:lnSpc>
              <a:buFont typeface="Arial" panose="020B0604020202020204" pitchFamily="34" charset="0"/>
              <a:buNone/>
            </a:pPr>
            <a:r>
              <a:rPr lang="en-US" sz="11200" dirty="0">
                <a:solidFill>
                  <a:srgbClr val="0E101A"/>
                </a:solidFill>
                <a:latin typeface="Tahoma" panose="020B0604030504040204" pitchFamily="34" charset="0"/>
                <a:ea typeface="Tahoma" panose="020B0604030504040204" pitchFamily="34" charset="0"/>
                <a:cs typeface="Tahoma" panose="020B0604030504040204" pitchFamily="34" charset="0"/>
              </a:rPr>
              <a:t>A cross-sectional observational study was conducted with parathletes from the Sports Training Center of the Federal University of Minas Gerais (CTE/UFMG).</a:t>
            </a:r>
          </a:p>
          <a:p>
            <a:pPr marL="0" indent="0" algn="just">
              <a:lnSpc>
                <a:spcPct val="120000"/>
              </a:lnSpc>
              <a:buFont typeface="Arial" panose="020B0604020202020204" pitchFamily="34" charset="0"/>
              <a:buNone/>
            </a:pPr>
            <a:r>
              <a:rPr lang="en-US" sz="11200" dirty="0">
                <a:solidFill>
                  <a:srgbClr val="0E101A"/>
                </a:solidFill>
                <a:latin typeface="Tahoma" panose="020B0604030504040204" pitchFamily="34" charset="0"/>
                <a:ea typeface="Tahoma" panose="020B0604030504040204" pitchFamily="34" charset="0"/>
                <a:cs typeface="Tahoma" panose="020B0604030504040204" pitchFamily="34" charset="0"/>
              </a:rPr>
              <a:t>To assess the ROM of the IR and ER movements of the shoulder, the protocol was used of Rosa, et al, 2019 (1), and to assess the isometric muscle strength of the IR and ER muscles of the shoulder, a portable dynamometer was used, and the isometric ratio calculated (ER/IR*10)(2).</a:t>
            </a:r>
            <a:endParaRPr lang="pt-BR" sz="12800" dirty="0">
              <a:latin typeface="Tahoma" panose="020B0604030504040204" pitchFamily="34" charset="0"/>
              <a:ea typeface="Tahoma" panose="020B0604030504040204" pitchFamily="34" charset="0"/>
              <a:cs typeface="Tahoma" panose="020B0604030504040204" pitchFamily="34" charset="0"/>
            </a:endParaRPr>
          </a:p>
        </p:txBody>
      </p:sp>
      <p:sp>
        <p:nvSpPr>
          <p:cNvPr id="18" name="CaixaDeTexto 17">
            <a:extLst>
              <a:ext uri="{FF2B5EF4-FFF2-40B4-BE49-F238E27FC236}">
                <a16:creationId xmlns:a16="http://schemas.microsoft.com/office/drawing/2014/main" id="{F2BF7D56-4023-AF97-1AEE-F2E5476AEB88}"/>
              </a:ext>
            </a:extLst>
          </p:cNvPr>
          <p:cNvSpPr txBox="1"/>
          <p:nvPr/>
        </p:nvSpPr>
        <p:spPr>
          <a:xfrm>
            <a:off x="763892" y="15625915"/>
            <a:ext cx="6930355" cy="400110"/>
          </a:xfrm>
          <a:prstGeom prst="rect">
            <a:avLst/>
          </a:prstGeom>
          <a:noFill/>
        </p:spPr>
        <p:txBody>
          <a:bodyPr wrap="square">
            <a:spAutoFit/>
          </a:bodyPr>
          <a:lstStyle/>
          <a:p>
            <a:pPr algn="just">
              <a:spcAft>
                <a:spcPts val="3733"/>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Figure 1 – Range of motion and strength isometric evaluation</a:t>
            </a: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descr="Tendinopathy Symposium – Fisioterapia³">
            <a:extLst>
              <a:ext uri="{FF2B5EF4-FFF2-40B4-BE49-F238E27FC236}">
                <a16:creationId xmlns:a16="http://schemas.microsoft.com/office/drawing/2014/main" id="{3FB7D557-CFA7-9E16-16ED-784A7E56E51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15940" y="83489"/>
            <a:ext cx="3234452" cy="10107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Picture 2" descr="Fisioterapia³ – Fisioterapia³">
            <a:extLst>
              <a:ext uri="{FF2B5EF4-FFF2-40B4-BE49-F238E27FC236}">
                <a16:creationId xmlns:a16="http://schemas.microsoft.com/office/drawing/2014/main" id="{FF968E46-0022-F140-06C2-37C0E4BD9AE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 r="65831" b="-4817"/>
          <a:stretch/>
        </p:blipFill>
        <p:spPr bwMode="auto">
          <a:xfrm>
            <a:off x="13855547" y="81672"/>
            <a:ext cx="1263803" cy="11609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4" name="Picture 10" descr="CTE UFMG Logo PNG Vector (CDR) Free Download">
            <a:extLst>
              <a:ext uri="{FF2B5EF4-FFF2-40B4-BE49-F238E27FC236}">
                <a16:creationId xmlns:a16="http://schemas.microsoft.com/office/drawing/2014/main" id="{E234691C-44D7-1B66-D255-851B3A32D3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8390" y="19683680"/>
            <a:ext cx="28575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ndex of /eeffto/DATA/layout">
            <a:extLst>
              <a:ext uri="{FF2B5EF4-FFF2-40B4-BE49-F238E27FC236}">
                <a16:creationId xmlns:a16="http://schemas.microsoft.com/office/drawing/2014/main" id="{13D22492-C881-5813-2A77-1BAC3CAE965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73" t="16435" r="4850" b="20207"/>
          <a:stretch/>
        </p:blipFill>
        <p:spPr bwMode="auto">
          <a:xfrm>
            <a:off x="4159185" y="19996417"/>
            <a:ext cx="3167094" cy="8509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Centro de Estudos em Psicobiologia e Exercício Físico">
            <a:extLst>
              <a:ext uri="{FF2B5EF4-FFF2-40B4-BE49-F238E27FC236}">
                <a16:creationId xmlns:a16="http://schemas.microsoft.com/office/drawing/2014/main" id="{2D9226AB-F342-C704-4910-4AFF2E58B54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022" b="29021"/>
          <a:stretch/>
        </p:blipFill>
        <p:spPr bwMode="auto">
          <a:xfrm>
            <a:off x="10369085" y="19865121"/>
            <a:ext cx="2143125" cy="1113495"/>
          </a:xfrm>
          <a:prstGeom prst="rect">
            <a:avLst/>
          </a:prstGeom>
          <a:noFill/>
          <a:extLst>
            <a:ext uri="{909E8E84-426E-40DD-AFC4-6F175D3DCCD1}">
              <a14:hiddenFill xmlns:a14="http://schemas.microsoft.com/office/drawing/2010/main">
                <a:solidFill>
                  <a:srgbClr val="FFFFFF"/>
                </a:solidFill>
              </a14:hiddenFill>
            </a:ext>
          </a:extLst>
        </p:spPr>
      </p:pic>
      <p:sp>
        <p:nvSpPr>
          <p:cNvPr id="26" name="Espaço Reservado para Conteúdo 2">
            <a:extLst>
              <a:ext uri="{FF2B5EF4-FFF2-40B4-BE49-F238E27FC236}">
                <a16:creationId xmlns:a16="http://schemas.microsoft.com/office/drawing/2014/main" id="{CB1B0E0E-51AE-01AF-0032-422B5407A2F1}"/>
              </a:ext>
            </a:extLst>
          </p:cNvPr>
          <p:cNvSpPr txBox="1">
            <a:spLocks/>
          </p:cNvSpPr>
          <p:nvPr/>
        </p:nvSpPr>
        <p:spPr>
          <a:xfrm>
            <a:off x="707950" y="4629964"/>
            <a:ext cx="14269965" cy="2707616"/>
          </a:xfrm>
          <a:prstGeom prst="rect">
            <a:avLst/>
          </a:prstGeom>
        </p:spPr>
        <p:txBody>
          <a:bodyPr vert="horz" lIns="91440" tIns="45720" rIns="91440" bIns="45720" rtlCol="0">
            <a:normAutofit/>
          </a:bodyPr>
          <a:lst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pt-BR" sz="3000" b="1" dirty="0">
                <a:latin typeface="Tahoma" panose="020B0604030504040204" pitchFamily="34" charset="0"/>
                <a:ea typeface="Tahoma" panose="020B0604030504040204" pitchFamily="34" charset="0"/>
                <a:cs typeface="Tahoma" panose="020B0604030504040204" pitchFamily="34" charset="0"/>
              </a:rPr>
              <a:t>INTRODUCTION</a:t>
            </a:r>
          </a:p>
          <a:p>
            <a:pPr marL="0" indent="0" algn="just">
              <a:lnSpc>
                <a:spcPct val="100000"/>
              </a:lnSpc>
              <a:buFont typeface="Arial" panose="020B0604020202020204" pitchFamily="34" charset="0"/>
              <a:buNone/>
            </a:pPr>
            <a:r>
              <a:rPr lang="en-US" sz="2800" dirty="0">
                <a:solidFill>
                  <a:srgbClr val="0E101A"/>
                </a:solidFill>
                <a:effectLst/>
                <a:latin typeface="Tahoma" panose="020B0604030504040204" pitchFamily="34" charset="0"/>
                <a:ea typeface="Tahoma" panose="020B0604030504040204" pitchFamily="34" charset="0"/>
                <a:cs typeface="Tahoma" panose="020B0604030504040204" pitchFamily="34" charset="0"/>
              </a:rPr>
              <a:t>Swimming is a sport with a high demand for the shoulder. Preseason evaluations are typical to find risk factors for musculoskeletal injuries and the performance of the athletes</a:t>
            </a:r>
            <a:r>
              <a:rPr lang="en-US" sz="2800" b="1" dirty="0">
                <a:solidFill>
                  <a:srgbClr val="0E101A"/>
                </a:solidFill>
                <a:effectLst/>
                <a:latin typeface="Tahoma" panose="020B0604030504040204" pitchFamily="34" charset="0"/>
                <a:ea typeface="Tahoma" panose="020B0604030504040204" pitchFamily="34" charset="0"/>
                <a:cs typeface="Tahoma" panose="020B0604030504040204" pitchFamily="34" charset="0"/>
              </a:rPr>
              <a:t>.</a:t>
            </a:r>
            <a:endParaRPr lang="pt-BR" sz="2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700229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708</TotalTime>
  <Words>374</Words>
  <Application>Microsoft Office PowerPoint</Application>
  <PresentationFormat>Personalizar</PresentationFormat>
  <Paragraphs>48</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Calibri Light</vt:lpstr>
      <vt:lpstr>Tahoma</vt:lpstr>
      <vt:lpstr>Times New Roman</vt:lpstr>
      <vt:lpstr>Verdana</vt:lpstr>
      <vt:lpstr>Tema do Office</vt:lpstr>
      <vt:lpstr>MUSCLE STRENGTH AND SHOULDER JOINT MOBILITY OF SWIMMING PARATHLETES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EVALUATION AND DIFFERENCES IN POWERLIFTING AND SWIMMING PARATHLETES DURING A TRAINING SEASON – AN OBSERVATIONAL STUDY</dc:title>
  <dc:creator>Geronimo J. Bouzas Sanchis</dc:creator>
  <cp:lastModifiedBy>Geronimo J. Bouzas Sanchis</cp:lastModifiedBy>
  <cp:revision>12</cp:revision>
  <dcterms:created xsi:type="dcterms:W3CDTF">2023-09-26T11:27:41Z</dcterms:created>
  <dcterms:modified xsi:type="dcterms:W3CDTF">2023-10-06T12:34:58Z</dcterms:modified>
</cp:coreProperties>
</file>