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30240288" cy="42479913"/>
  <p:notesSz cx="6799263" cy="9929813"/>
  <p:defaultTextStyle>
    <a:defPPr>
      <a:defRPr lang="es-ES"/>
    </a:defPPr>
    <a:lvl1pPr marL="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379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41" d="100"/>
          <a:sy n="41" d="100"/>
        </p:scale>
        <p:origin x="-232" y="-80"/>
      </p:cViewPr>
      <p:guideLst>
        <p:guide orient="horz" pos="13379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10E9B-487B-4DA3-90E6-978E12A47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036" y="6952156"/>
            <a:ext cx="22680216" cy="147893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0034B00-3AEC-4069-9C9F-8FFB7D5AE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144C6C-0FBA-43F7-8901-4B6C2819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5DF9D2-9FEA-4F0A-B11A-63285B16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35FDC0C-3138-4660-8816-45747EAE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5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1E2F7-6727-4983-97DB-48EA4767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FCB4976-1419-423A-9C66-6EB3A0879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BEB0DA-FBB1-443C-B1B9-9D154BA0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17B6E51-4B71-45D5-8F75-06ADFB8C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B3E789-A7F4-4FBE-9C12-3DE6524D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12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55C9859-3313-4EF2-851F-72B12782B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40706" y="2261662"/>
            <a:ext cx="6520562" cy="35999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023AB67-1393-46CC-A723-FF3EEEF96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9020" y="2261662"/>
            <a:ext cx="19183683" cy="359997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F7652A-A1F8-45F0-9D7C-8B8C3370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28F9B5-6DC7-40C5-AB21-C823D9DB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1FAEBD-70FE-4C31-B388-F23F868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31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A88177-1C78-414F-9E6D-337D09F8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585691-0F05-4CA4-A4E3-3D505BA14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EE5345-6527-4D74-81F2-1A29E30D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AF00E6-F5D6-4BBB-BAFE-EF300AC1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6CB38B-0CD3-4F51-9458-A147767C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09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4D94D3-539A-44C1-8AFA-9DFC6074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0" y="10590484"/>
            <a:ext cx="26082248" cy="176704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D93AADF-8F58-40DD-AF1E-09F4EC5BC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270" y="28428115"/>
            <a:ext cx="26082248" cy="92924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309FE5-6C69-4E91-9CC1-73F027BA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301A9B-3360-4FB6-AD3D-70FA69E6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386A49-ABA8-4588-8F78-479748EB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09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0038FB-A4A2-4F3B-A290-26BF7C9D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DF5012-F297-43C2-AA99-8BF0843A4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E3C4738-8191-4F11-BAD7-DF46240E7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6A47120-F663-422E-BA5A-A84C8851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BE5472-7792-47D1-90F1-752EF4BA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652F75-4596-4590-8C75-EDE2395B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7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D31A59-40C9-4E5A-A78A-5909BA56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59" y="2261665"/>
            <a:ext cx="26082248" cy="82108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27D53E-B3B5-420C-94AB-5674D210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960" y="10413482"/>
            <a:ext cx="12793058" cy="51034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D8572F6-9CF3-49CF-B13E-DDD5C3CA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2960" y="15516968"/>
            <a:ext cx="12793058" cy="228231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301413C-307A-41BF-8478-9EAF4A57C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09146" y="10413482"/>
            <a:ext cx="12856061" cy="51034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6B0A44F-B218-47FD-BBD8-6E9003A2D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09146" y="15516968"/>
            <a:ext cx="12856061" cy="228231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271114B-C49F-4915-8260-7196C17A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FBFFD4B-1236-4921-9DFB-973AA40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BCA29AB-5A66-43D4-8FEF-FDC52955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552DF7-4852-4E45-A47A-A1BF186C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25611BD-AF50-4501-9E2E-9492A6CA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525936F-F786-43AC-9A99-1EC3681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05675A-6F78-49FA-BA34-739E30DF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8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81E4C0-7689-4AD6-8640-3F857385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2694412-31D8-4417-B874-F36DAB5D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1D5F217-E783-4DA5-8A94-C2B9890E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F61898-1585-4BAE-B7F0-D1C7908D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F5F160-51D3-47B9-B4AF-C39B93E61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DF1DEDF-0F75-4826-B0E0-3E460FEB0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BAC665E-9F8F-42FE-A5E8-3DC6903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E38928-9EEE-48D3-9FA2-BB3C98DF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4E3929A-3558-42CB-AFC8-2B91C19B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0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C8D023-F52B-4D3A-85AF-E83EE87A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547DA2E-754E-4337-8AD7-AA16FAAE4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B133A74-ECBA-4332-ACB5-28BD8D42C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41AA753-2E8C-44FF-A607-4F0A48B6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7A483F8-FDE7-4F57-ABF2-6951E879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F9ABBA-2546-4189-A171-CCE66B2B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12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2D415D1-9329-4D10-B650-13875234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20" y="2261665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3ECD2CC-B1E2-40CE-B567-4E142430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113114-C44B-47E7-89F9-A399BC23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9020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0E6D-1102-42A5-A076-E3F018557140}" type="datetimeFigureOut">
              <a:rPr lang="es-ES" smtClean="0"/>
              <a:t>3/10/23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3B0479-881E-49AC-B91A-02230479B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7096" y="39372589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DAD7B5-F9E6-42A0-90D8-67C46FE60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57203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7BA8-11D2-41D2-B9CF-807C31D87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67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xmlns="" id="{04BF6ECB-606A-473A-962B-049ADDA37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02945"/>
              </p:ext>
            </p:extLst>
          </p:nvPr>
        </p:nvGraphicFramePr>
        <p:xfrm>
          <a:off x="622204" y="9785337"/>
          <a:ext cx="29092357" cy="17105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2357">
                  <a:extLst>
                    <a:ext uri="{9D8B030D-6E8A-4147-A177-3AD203B41FA5}">
                      <a16:colId xmlns:a16="http://schemas.microsoft.com/office/drawing/2014/main" xmlns="" val="2584460973"/>
                    </a:ext>
                  </a:extLst>
                </a:gridCol>
              </a:tblGrid>
              <a:tr h="19875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900" dirty="0" smtClean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900" dirty="0" smtClean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 smtClean="0">
                          <a:latin typeface="Arial Nova" panose="020B0504020202020204" pitchFamily="34" charset="0"/>
                        </a:rPr>
                        <a:t>The </a:t>
                      </a:r>
                      <a:r>
                        <a:rPr lang="en-GB" sz="2900" dirty="0">
                          <a:latin typeface="Arial Nova" panose="020B0504020202020204" pitchFamily="34" charset="0"/>
                        </a:rPr>
                        <a:t>protocol was registered in PROSPERO </a:t>
                      </a:r>
                      <a:r>
                        <a:rPr lang="en-GB" sz="2900" dirty="0" smtClean="0">
                          <a:latin typeface="Arial Nova" panose="020B0504020202020204" pitchFamily="34" charset="0"/>
                        </a:rPr>
                        <a:t>(</a:t>
                      </a:r>
                      <a:r>
                        <a:rPr lang="en-US" sz="3200" dirty="0" smtClean="0">
                          <a:effectLst/>
                          <a:latin typeface="Times New Roman"/>
                          <a:ea typeface="Times New Roman"/>
                        </a:rPr>
                        <a:t>CRD42021258924</a:t>
                      </a:r>
                      <a:r>
                        <a:rPr lang="en-GB" sz="2900" dirty="0" smtClean="0">
                          <a:latin typeface="Arial Nova" panose="020B0504020202020204" pitchFamily="34" charset="0"/>
                        </a:rPr>
                        <a:t>).</a:t>
                      </a:r>
                      <a:endParaRPr lang="es-ES" sz="29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6069029"/>
                  </a:ext>
                </a:extLst>
              </a:tr>
              <a:tr h="107905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900" b="1" dirty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1938" algn="l"/>
                        </a:tabLst>
                        <a:defRPr/>
                      </a:pPr>
                      <a:r>
                        <a:rPr lang="en-GB" sz="2900" b="1" dirty="0" smtClean="0">
                          <a:latin typeface="Arial Nova" panose="020B0504020202020204" pitchFamily="34" charset="0"/>
                        </a:rPr>
                        <a:t>I</a:t>
                      </a:r>
                      <a:r>
                        <a:rPr lang="es-ES" sz="2900" b="1" dirty="0" err="1" smtClean="0">
                          <a:latin typeface="Arial Nova" panose="020B0504020202020204" pitchFamily="34" charset="0"/>
                        </a:rPr>
                        <a:t>nclusion</a:t>
                      </a:r>
                      <a:r>
                        <a:rPr lang="es-ES" sz="2900" b="1" dirty="0" smtClean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s-ES" sz="2900" b="1" dirty="0" err="1" smtClean="0">
                          <a:latin typeface="Arial Nova" panose="020B0504020202020204" pitchFamily="34" charset="0"/>
                        </a:rPr>
                        <a:t>criteria</a:t>
                      </a:r>
                      <a:endParaRPr lang="en-GB" sz="2900" b="1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1938" algn="l"/>
                        </a:tabLst>
                        <a:defRPr/>
                      </a:pPr>
                      <a:endParaRPr lang="en-GB" sz="2900" b="1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1938" algn="l"/>
                        </a:tabLst>
                        <a:defRPr/>
                      </a:pPr>
                      <a:endParaRPr lang="en-GB" sz="2900" b="1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1938" algn="l"/>
                        </a:tabLst>
                        <a:defRPr/>
                      </a:pPr>
                      <a:endParaRPr lang="en-GB" sz="2900" b="1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1938" algn="l"/>
                        </a:tabLst>
                        <a:defRPr/>
                      </a:pPr>
                      <a:endParaRPr lang="en-GB" sz="2900" b="1" kern="1200" dirty="0" smtClean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1938" algn="l"/>
                        </a:tabLst>
                        <a:defRPr/>
                      </a:pPr>
                      <a:r>
                        <a:rPr lang="en-GB" sz="2900" b="1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Searching </a:t>
                      </a: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strategy Selection criteria and data extraction process: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Two independent reviewers conducted the searching and the selection process according to PRISMA.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Quality and qualitative analysis</a:t>
                      </a:r>
                      <a:r>
                        <a:rPr lang="en-GB" sz="2900" b="1" kern="1200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of the studies: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The NOS adapted for cross-sectional studies was used.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Data Synthesis and analysis: </a:t>
                      </a:r>
                      <a:r>
                        <a:rPr lang="en-GB" sz="29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Same inclusion criteria plus 3 additional ones were used for the meta-analysis: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1) in the results, there was detailed information regarding the comparative statistical data (mean, standard deviation, and 95% confidence interval) of the different variables related to the examination of the 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shoulder complex and the cervical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spine 2) NOS scale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≥ 6 points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was required 3) data of the analysed variables were represented in at least three studies.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Presentation of summary statistics in the form of forest plots was used. The statistical significance of the pooled SMD was examined as Hedges’ g (Hg). The magnitude of Hg was interpreted according to a 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six-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point scale: 1) &lt;0.20 = 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insignificant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effect; 2) 0.20‒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0.60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= small effect; 3) 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0.60‒1.20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= moderate 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effect;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4) 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1.20-2 = large effect;</a:t>
                      </a:r>
                      <a:r>
                        <a:rPr lang="en-GB" sz="29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5) 2.00-4.00 = very large effect and 6)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≥4.00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extremely large 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effect. Heterogeneity was estimated by the Cochran's Q statistic test (P &lt; 0.05 is considered significant) or Inconsistency index (I</a:t>
                      </a:r>
                      <a:r>
                        <a:rPr lang="en-GB" sz="2900" kern="1200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) (I</a:t>
                      </a:r>
                      <a:r>
                        <a:rPr lang="en-GB" sz="2900" kern="1200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&gt; 25% is considered to represent a small, I</a:t>
                      </a:r>
                      <a:r>
                        <a:rPr lang="en-GB" sz="2900" kern="1200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&gt;50% a medium, and I</a:t>
                      </a:r>
                      <a:r>
                        <a:rPr lang="en-GB" sz="2900" kern="1200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&gt;75% a large heterogeneity). An analysis was considered heterogeneous when fulfilling one or both conditions: 1) Q-test was significant (P &lt; 0.05), 2) when Q-Test was not significant (P &gt; 0.05) but the result of I</a:t>
                      </a:r>
                      <a:r>
                        <a:rPr lang="en-GB" sz="2900" kern="1200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90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index was &gt;50</a:t>
                      </a: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%.</a:t>
                      </a:r>
                      <a:endParaRPr lang="es-ES" sz="29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900" b="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98425" indent="0" algn="just"/>
                      <a:endParaRPr lang="en-GB" sz="29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522288" indent="0" algn="just"/>
                      <a:endParaRPr lang="en-GB" sz="29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GB" sz="29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900" b="1" dirty="0">
                        <a:latin typeface="Arial Nova" panose="020B05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GB" sz="29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GB" sz="29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GB" sz="29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3559437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just"/>
                      <a:endParaRPr lang="es-ES" sz="29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976208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just"/>
                      <a:endParaRPr lang="es-ES" sz="29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3753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just"/>
                      <a:endParaRPr lang="es-ES" sz="29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920078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just"/>
                      <a:endParaRPr lang="es-ES" sz="29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8969087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just"/>
                      <a:endParaRPr lang="es-ES" sz="29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6046706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just"/>
                      <a:endParaRPr lang="es-ES" sz="29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90627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E85D9D-D46A-49C7-9CE4-B314B81AB092}"/>
              </a:ext>
            </a:extLst>
          </p:cNvPr>
          <p:cNvSpPr txBox="1"/>
          <p:nvPr/>
        </p:nvSpPr>
        <p:spPr>
          <a:xfrm>
            <a:off x="3158836" y="1735489"/>
            <a:ext cx="2402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9999"/>
                </a:solidFill>
              </a:rPr>
              <a:t>Shoulder Mobility And Strength Impairments In Patients With Rotator Cuff Related Shoulder Pain: A Systematic Review and Meta Analysis.</a:t>
            </a:r>
            <a:endParaRPr lang="en-US" sz="6000" b="1" dirty="0">
              <a:solidFill>
                <a:srgbClr val="009999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78B8C94-69B0-4FB7-A24A-03A868A4217D}"/>
              </a:ext>
            </a:extLst>
          </p:cNvPr>
          <p:cNvSpPr txBox="1"/>
          <p:nvPr/>
        </p:nvSpPr>
        <p:spPr>
          <a:xfrm>
            <a:off x="1" y="3591401"/>
            <a:ext cx="302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Manoso</a:t>
            </a:r>
            <a:r>
              <a:rPr lang="en-GB" sz="2800" dirty="0"/>
              <a:t>-</a:t>
            </a:r>
            <a:r>
              <a:rPr lang="en-GB" sz="2800" dirty="0" smtClean="0"/>
              <a:t>Hernando D, </a:t>
            </a:r>
            <a:r>
              <a:rPr lang="en-GB" sz="2800" dirty="0" err="1"/>
              <a:t>Bailón-</a:t>
            </a:r>
            <a:r>
              <a:rPr lang="en-GB" sz="2800" dirty="0" err="1" smtClean="0"/>
              <a:t>Cerezo</a:t>
            </a:r>
            <a:r>
              <a:rPr lang="en-GB" sz="2800" dirty="0" smtClean="0"/>
              <a:t> J, </a:t>
            </a:r>
            <a:r>
              <a:rPr lang="en-GB" sz="2800" dirty="0" err="1" smtClean="0"/>
              <a:t>Angulo</a:t>
            </a:r>
            <a:r>
              <a:rPr lang="en-GB" sz="2800" dirty="0" err="1"/>
              <a:t>-</a:t>
            </a:r>
            <a:r>
              <a:rPr lang="en-GB" sz="2800" dirty="0" err="1" smtClean="0"/>
              <a:t>Díaz</a:t>
            </a:r>
            <a:r>
              <a:rPr lang="en-GB" sz="2800" dirty="0" smtClean="0"/>
              <a:t> S, Reina</a:t>
            </a:r>
            <a:r>
              <a:rPr lang="en-GB" sz="2800" dirty="0"/>
              <a:t>-</a:t>
            </a:r>
            <a:r>
              <a:rPr lang="en-GB" sz="2800" dirty="0" err="1" smtClean="0"/>
              <a:t>Varona</a:t>
            </a:r>
            <a:r>
              <a:rPr lang="en-GB" sz="2800" dirty="0" smtClean="0"/>
              <a:t> A, Elizagaray</a:t>
            </a:r>
            <a:r>
              <a:rPr lang="en-GB" sz="2800" dirty="0"/>
              <a:t>-</a:t>
            </a:r>
            <a:r>
              <a:rPr lang="en-GB" sz="2800" dirty="0" err="1" smtClean="0"/>
              <a:t>García</a:t>
            </a:r>
            <a:r>
              <a:rPr lang="en-GB" sz="2800" dirty="0" smtClean="0"/>
              <a:t> I, Gil</a:t>
            </a:r>
            <a:r>
              <a:rPr lang="en-GB" sz="2800" dirty="0"/>
              <a:t>-</a:t>
            </a:r>
            <a:r>
              <a:rPr lang="en-GB" sz="2800" dirty="0" err="1" smtClean="0"/>
              <a:t>Martínez</a:t>
            </a:r>
            <a:r>
              <a:rPr lang="en-GB" sz="2800" dirty="0" smtClean="0"/>
              <a:t> A</a:t>
            </a:r>
            <a:endParaRPr lang="en-U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B6AB625-9DD8-48AA-B258-7FFCF142B9BB}"/>
              </a:ext>
            </a:extLst>
          </p:cNvPr>
          <p:cNvSpPr txBox="1"/>
          <p:nvPr/>
        </p:nvSpPr>
        <p:spPr>
          <a:xfrm>
            <a:off x="433137" y="4363524"/>
            <a:ext cx="29415492" cy="722256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 Nova" panose="020B0504020202020204" pitchFamily="34" charset="0"/>
              </a:rPr>
              <a:t>INTRODUCTION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B244774-C410-4DFD-98DE-B7878BC56D3C}"/>
              </a:ext>
            </a:extLst>
          </p:cNvPr>
          <p:cNvSpPr txBox="1"/>
          <p:nvPr/>
        </p:nvSpPr>
        <p:spPr>
          <a:xfrm>
            <a:off x="398812" y="20831077"/>
            <a:ext cx="29415492" cy="707886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 Nova" panose="020B0504020202020204" pitchFamily="34" charset="0"/>
              </a:rPr>
              <a:t>RESULTS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3520EDF-B83C-46DC-8959-92CEBD53AE08}"/>
              </a:ext>
            </a:extLst>
          </p:cNvPr>
          <p:cNvSpPr txBox="1"/>
          <p:nvPr/>
        </p:nvSpPr>
        <p:spPr>
          <a:xfrm>
            <a:off x="622204" y="5345964"/>
            <a:ext cx="29226425" cy="33701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The methods previously proposed in the literature to assess patients with rotator cuff related shoulder </a:t>
            </a:r>
            <a:r>
              <a:rPr lang="en-GB" sz="3200" dirty="0" smtClean="0"/>
              <a:t>pain (RCRSP), </a:t>
            </a:r>
            <a:r>
              <a:rPr lang="en-GB" sz="3200" dirty="0"/>
              <a:t>based on special orthopaedic tests, have been recently discarded. This study highlights the importance of considering shoulder range of </a:t>
            </a:r>
            <a:r>
              <a:rPr lang="en-GB" sz="3200" dirty="0" smtClean="0"/>
              <a:t>motion (ROM) </a:t>
            </a:r>
            <a:r>
              <a:rPr lang="en-GB" sz="3200" dirty="0"/>
              <a:t>and strength in the examination process, as statistical differences have been reported in this meta-analysis. </a:t>
            </a:r>
            <a:endParaRPr lang="en-US" sz="3200" dirty="0"/>
          </a:p>
          <a:p>
            <a:pPr algn="just"/>
            <a:endParaRPr lang="en-GB" sz="2900" dirty="0">
              <a:latin typeface="Arial Nova" panose="020B0504020202020204" pitchFamily="34" charset="0"/>
            </a:endParaRPr>
          </a:p>
          <a:p>
            <a:pPr algn="just"/>
            <a:endParaRPr lang="en-GB" sz="2900" dirty="0">
              <a:latin typeface="Arial Nova" panose="020B0504020202020204" pitchFamily="34" charset="0"/>
            </a:endParaRPr>
          </a:p>
          <a:p>
            <a:pPr algn="just"/>
            <a:endParaRPr lang="en-GB" sz="2900" dirty="0">
              <a:latin typeface="Arial Nova" panose="020B0504020202020204" pitchFamily="34" charset="0"/>
            </a:endParaRPr>
          </a:p>
          <a:p>
            <a:pPr algn="just"/>
            <a:endParaRPr lang="es-ES" sz="3000" dirty="0">
              <a:latin typeface="Arial Nova" panose="020B05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B13868F-56F8-4D90-A5AB-848302F2917C}"/>
              </a:ext>
            </a:extLst>
          </p:cNvPr>
          <p:cNvSpPr txBox="1"/>
          <p:nvPr/>
        </p:nvSpPr>
        <p:spPr>
          <a:xfrm>
            <a:off x="469367" y="10186831"/>
            <a:ext cx="29493774" cy="707886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 Nova" panose="020B0504020202020204" pitchFamily="34" charset="0"/>
              </a:rPr>
              <a:t>METHODS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33137" y="5271558"/>
            <a:ext cx="29415492" cy="193642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39273" y="11762899"/>
            <a:ext cx="29409356" cy="8649731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12061056" y="21952728"/>
            <a:ext cx="4655198" cy="2134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900" b="1" dirty="0">
                <a:latin typeface="Arial Nova" panose="020B0504020202020204"/>
              </a:rPr>
              <a:t>Main </a:t>
            </a:r>
            <a:r>
              <a:rPr lang="en-GB" sz="2900" b="1" dirty="0" smtClean="0">
                <a:latin typeface="Arial Nova" panose="020B0504020202020204"/>
              </a:rPr>
              <a:t>Quantitative </a:t>
            </a:r>
            <a:r>
              <a:rPr lang="en-GB" sz="2900" b="1" dirty="0">
                <a:latin typeface="Arial Nova" panose="020B0504020202020204"/>
              </a:rPr>
              <a:t>results</a:t>
            </a:r>
          </a:p>
          <a:p>
            <a:endParaRPr lang="es-ES" sz="3000" dirty="0">
              <a:latin typeface="Arial Nova" panose="020B0504020202020204"/>
            </a:endParaRPr>
          </a:p>
          <a:p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439273" y="21932867"/>
            <a:ext cx="29409356" cy="1288700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813085" y="22017483"/>
            <a:ext cx="101365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>
                <a:latin typeface="Arial Nova" panose="020B0504020202020204"/>
              </a:rPr>
              <a:t>Quality analysis</a:t>
            </a:r>
            <a:endParaRPr lang="es-ES" sz="2900" dirty="0"/>
          </a:p>
        </p:txBody>
      </p:sp>
      <p:sp>
        <p:nvSpPr>
          <p:cNvPr id="27" name="Rectángulo 26"/>
          <p:cNvSpPr/>
          <p:nvPr/>
        </p:nvSpPr>
        <p:spPr>
          <a:xfrm>
            <a:off x="433137" y="35927532"/>
            <a:ext cx="14330639" cy="19315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0B244774-C410-4DFD-98DE-B7878BC56D3C}"/>
              </a:ext>
            </a:extLst>
          </p:cNvPr>
          <p:cNvSpPr txBox="1"/>
          <p:nvPr/>
        </p:nvSpPr>
        <p:spPr>
          <a:xfrm>
            <a:off x="354855" y="35057519"/>
            <a:ext cx="14408921" cy="707886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 Nova" panose="020B0504020202020204" pitchFamily="34" charset="0"/>
              </a:rPr>
              <a:t>CONCLUSSION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12031246" y="22825862"/>
            <a:ext cx="17176508" cy="1051456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Conector recto 37"/>
          <p:cNvCxnSpPr/>
          <p:nvPr/>
        </p:nvCxnSpPr>
        <p:spPr>
          <a:xfrm>
            <a:off x="12002925" y="28119141"/>
            <a:ext cx="172052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519229" y="36101831"/>
            <a:ext cx="1391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is moderate to strong evidence that patients with RCRSP present less shoulder flexion, internal and external rotation range of motion and less internal rotation strength than asymptomatic individuals.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2195339" y="23061584"/>
            <a:ext cx="82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Nova" panose="020B0504020202020204"/>
              </a:rPr>
              <a:t>Synthesis forest plots: </a:t>
            </a:r>
            <a:r>
              <a:rPr lang="en-GB" sz="2800" b="1" dirty="0" smtClean="0">
                <a:latin typeface="Arial Nova" panose="020B0504020202020204"/>
              </a:rPr>
              <a:t>Shoulder Flexion ROM</a:t>
            </a:r>
            <a:endParaRPr lang="es-ES" sz="2800" b="1" dirty="0">
              <a:latin typeface="Arial Nova" panose="020B0504020202020204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2059555" y="33538722"/>
            <a:ext cx="16638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sz="2400" b="1" dirty="0">
                <a:latin typeface="Arial Nova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Legend: </a:t>
            </a:r>
            <a:r>
              <a:rPr lang="en-GB" sz="2400" dirty="0">
                <a:latin typeface="Arial Nova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(*); p-value &lt;0,05; </a:t>
            </a:r>
            <a:r>
              <a:rPr lang="en-GB" sz="2400" dirty="0" smtClean="0">
                <a:latin typeface="Arial Nova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(RCRSP)</a:t>
            </a:r>
            <a:r>
              <a:rPr lang="en-GB" sz="2400" dirty="0">
                <a:latin typeface="Arial Nova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latin typeface="Arial Nova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Rotator Cuff Related Shoulder Pain; </a:t>
            </a:r>
            <a:r>
              <a:rPr lang="en-GB" sz="2400" dirty="0">
                <a:latin typeface="Arial Nova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(SD): Standard deviation; (CI): Confidence interval.</a:t>
            </a:r>
            <a:endParaRPr lang="es-ES" sz="2400" dirty="0">
              <a:effectLst/>
              <a:latin typeface="Arial Nova" panose="020B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7485F38-1445-47F7-9727-4FF7D73A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688" y="437734"/>
            <a:ext cx="4963663" cy="112982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56847" y="12703593"/>
            <a:ext cx="14175579" cy="187743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358775" indent="-261938" algn="just">
              <a:lnSpc>
                <a:spcPct val="100000"/>
              </a:lnSpc>
              <a:buFontTx/>
              <a:buChar char="-"/>
            </a:pPr>
            <a:r>
              <a:rPr lang="en-GB" sz="2900" dirty="0">
                <a:latin typeface="Arial Nova"/>
                <a:cs typeface="Arial Nova"/>
              </a:rPr>
              <a:t>Cross-sectional, case-control or cohort observational studies were analysed. </a:t>
            </a:r>
          </a:p>
          <a:p>
            <a:pPr marL="358775" indent="-261938" algn="just">
              <a:lnSpc>
                <a:spcPct val="100000"/>
              </a:lnSpc>
              <a:buFontTx/>
              <a:buChar char="-"/>
            </a:pPr>
            <a:r>
              <a:rPr lang="en-GB" sz="2900" dirty="0">
                <a:latin typeface="Arial Nova"/>
                <a:cs typeface="Arial Nova"/>
              </a:rPr>
              <a:t>Adults diagnosed with </a:t>
            </a:r>
            <a:r>
              <a:rPr lang="en-GB" sz="2900" dirty="0" smtClean="0">
                <a:latin typeface="Arial Nova"/>
                <a:cs typeface="Arial Nova"/>
              </a:rPr>
              <a:t>RCRSP </a:t>
            </a:r>
            <a:r>
              <a:rPr lang="en-GB" sz="2900" dirty="0">
                <a:latin typeface="Arial Nova"/>
                <a:cs typeface="Arial Nova"/>
              </a:rPr>
              <a:t>compared </a:t>
            </a:r>
            <a:r>
              <a:rPr lang="en-GB" sz="2900" dirty="0" smtClean="0">
                <a:latin typeface="Arial Nova"/>
                <a:cs typeface="Arial Nova"/>
              </a:rPr>
              <a:t>to an asymptomatic group.</a:t>
            </a:r>
          </a:p>
          <a:p>
            <a:pPr marL="358775" indent="-261938" algn="just">
              <a:lnSpc>
                <a:spcPct val="100000"/>
              </a:lnSpc>
              <a:buFontTx/>
              <a:buChar char="-"/>
            </a:pPr>
            <a:r>
              <a:rPr lang="en-GB" sz="2900" dirty="0" smtClean="0">
                <a:latin typeface="Arial Nova"/>
                <a:cs typeface="Arial Nova"/>
              </a:rPr>
              <a:t>Studies </a:t>
            </a:r>
            <a:r>
              <a:rPr lang="en-GB" sz="2900" dirty="0">
                <a:latin typeface="Arial Nova"/>
                <a:cs typeface="Arial Nova"/>
              </a:rPr>
              <a:t>should show a </a:t>
            </a:r>
            <a:r>
              <a:rPr lang="en-US" sz="2900" dirty="0">
                <a:latin typeface="Arial Nova"/>
                <a:ea typeface="Times New Roman"/>
                <a:cs typeface="Arial Nova"/>
              </a:rPr>
              <a:t>shoulder or neck </a:t>
            </a:r>
            <a:r>
              <a:rPr lang="en-US" sz="2900" dirty="0" err="1">
                <a:latin typeface="Arial Nova"/>
                <a:ea typeface="Times New Roman"/>
                <a:cs typeface="Arial Nova"/>
              </a:rPr>
              <a:t>neuro</a:t>
            </a:r>
            <a:r>
              <a:rPr lang="en-US" sz="2900" dirty="0">
                <a:latin typeface="Arial Nova"/>
                <a:ea typeface="Times New Roman"/>
                <a:cs typeface="Arial Nova"/>
              </a:rPr>
              <a:t>-musculoskeletal non-invasive physical </a:t>
            </a:r>
            <a:r>
              <a:rPr lang="en-US" sz="2900" dirty="0" smtClean="0">
                <a:latin typeface="Arial Nova"/>
                <a:ea typeface="Times New Roman"/>
                <a:cs typeface="Arial Nova"/>
              </a:rPr>
              <a:t>examination in </a:t>
            </a:r>
            <a:r>
              <a:rPr lang="en-US" sz="2900" dirty="0">
                <a:latin typeface="Arial Nova"/>
                <a:ea typeface="Times New Roman"/>
                <a:cs typeface="Arial Nova"/>
              </a:rPr>
              <a:t>non-athlete patients diagnosed with RCRSP. </a:t>
            </a:r>
            <a:endParaRPr lang="en-GB" sz="2900" dirty="0">
              <a:latin typeface="Arial Nova"/>
              <a:cs typeface="Arial Nov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456752" y="12250840"/>
            <a:ext cx="142667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Aft>
                <a:spcPts val="600"/>
              </a:spcAft>
              <a:defRPr/>
            </a:pPr>
            <a:r>
              <a:rPr lang="es-ES" sz="2900" b="1" dirty="0">
                <a:latin typeface="Arial Nova" panose="020B0504020202020204" pitchFamily="34" charset="0"/>
              </a:rPr>
              <a:t>Exclusion criteria</a:t>
            </a:r>
          </a:p>
          <a:p>
            <a:pPr marL="528638" indent="-358775" algn="just">
              <a:lnSpc>
                <a:spcPct val="100000"/>
              </a:lnSpc>
              <a:buFontTx/>
              <a:buChar char="-"/>
            </a:pPr>
            <a:r>
              <a:rPr lang="en-GB" sz="2900" dirty="0">
                <a:latin typeface="Arial Nova" panose="020B0504020202020204" pitchFamily="34" charset="0"/>
              </a:rPr>
              <a:t>Pilot studies or </a:t>
            </a:r>
            <a:r>
              <a:rPr lang="en-GB" sz="2900" dirty="0" smtClean="0">
                <a:latin typeface="Arial Nova" panose="020B0504020202020204" pitchFamily="34" charset="0"/>
              </a:rPr>
              <a:t>a study design other than a case control or cohort observational studies, such a randomised clinical trial or those with a validating design. </a:t>
            </a:r>
          </a:p>
          <a:p>
            <a:pPr marL="528638" indent="-358775" algn="just">
              <a:lnSpc>
                <a:spcPct val="100000"/>
              </a:lnSpc>
              <a:buFontTx/>
              <a:buChar char="-"/>
            </a:pPr>
            <a:r>
              <a:rPr lang="en-GB" sz="2900" dirty="0" smtClean="0">
                <a:latin typeface="Arial Nova" panose="020B0504020202020204" pitchFamily="34" charset="0"/>
              </a:rPr>
              <a:t>After </a:t>
            </a:r>
            <a:r>
              <a:rPr lang="en-GB" sz="2900" dirty="0">
                <a:latin typeface="Arial Nova" panose="020B0504020202020204" pitchFamily="34" charset="0"/>
              </a:rPr>
              <a:t>the quality analysis, studies selected which scored </a:t>
            </a:r>
            <a:r>
              <a:rPr lang="en-GB" sz="2900" dirty="0" smtClean="0">
                <a:latin typeface="Arial Nova" panose="020B0504020202020204" pitchFamily="34" charset="0"/>
              </a:rPr>
              <a:t>was &lt;</a:t>
            </a:r>
            <a:r>
              <a:rPr lang="en-GB" sz="2900" dirty="0">
                <a:latin typeface="Arial Nova" panose="020B0504020202020204" pitchFamily="34" charset="0"/>
              </a:rPr>
              <a:t>6 points </a:t>
            </a:r>
            <a:r>
              <a:rPr lang="en-GB" sz="2900" dirty="0" smtClean="0">
                <a:latin typeface="Arial Nova" panose="020B0504020202020204" pitchFamily="34" charset="0"/>
              </a:rPr>
              <a:t>in </a:t>
            </a:r>
            <a:r>
              <a:rPr lang="en-GB" sz="2900" dirty="0">
                <a:latin typeface="Arial Nova" panose="020B0504020202020204" pitchFamily="34" charset="0"/>
              </a:rPr>
              <a:t>the Newcastle-Ottawa scale (NOS), were excluded from the meta-</a:t>
            </a:r>
            <a:r>
              <a:rPr lang="en-GB" sz="2900" dirty="0" smtClean="0">
                <a:latin typeface="Arial Nova" panose="020B0504020202020204" pitchFamily="34" charset="0"/>
              </a:rPr>
              <a:t>analysis. </a:t>
            </a:r>
            <a:endParaRPr lang="en-GB" sz="2900" dirty="0">
              <a:latin typeface="Arial Nova" panose="020B05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9896" y="12159447"/>
            <a:ext cx="14439458" cy="3308313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15336723" y="12159022"/>
            <a:ext cx="14380590" cy="3331029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CuadroTexto 33">
            <a:extLst>
              <a:ext uri="{FF2B5EF4-FFF2-40B4-BE49-F238E27FC236}">
                <a16:creationId xmlns:a16="http://schemas.microsoft.com/office/drawing/2014/main" xmlns="" id="{0B244774-C410-4DFD-98DE-B7878BC56D3C}"/>
              </a:ext>
            </a:extLst>
          </p:cNvPr>
          <p:cNvSpPr txBox="1"/>
          <p:nvPr/>
        </p:nvSpPr>
        <p:spPr>
          <a:xfrm>
            <a:off x="15364079" y="35015463"/>
            <a:ext cx="14520779" cy="710964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kern="1200" dirty="0" smtClean="0">
                <a:solidFill>
                  <a:srgbClr val="000000"/>
                </a:solidFill>
                <a:effectLst/>
                <a:latin typeface="Arial Nova" panose="020B05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1. </a:t>
            </a:r>
            <a:r>
              <a:rPr lang="es-ES" sz="1600" dirty="0" err="1" smtClean="0"/>
              <a:t>McClure</a:t>
            </a:r>
            <a:r>
              <a:rPr lang="es-ES" sz="1600" dirty="0" smtClean="0"/>
              <a:t> </a:t>
            </a:r>
            <a:r>
              <a:rPr lang="es-ES" sz="1600" dirty="0"/>
              <a:t>PW, </a:t>
            </a:r>
            <a:r>
              <a:rPr lang="es-ES" sz="1600" dirty="0" err="1"/>
              <a:t>Michener</a:t>
            </a:r>
            <a:r>
              <a:rPr lang="es-ES" sz="1600" dirty="0"/>
              <a:t> LA, </a:t>
            </a:r>
            <a:r>
              <a:rPr lang="es-ES" sz="1600" dirty="0" err="1"/>
              <a:t>Karduna</a:t>
            </a:r>
            <a:r>
              <a:rPr lang="es-ES" sz="1600" dirty="0"/>
              <a:t> AR. </a:t>
            </a:r>
            <a:r>
              <a:rPr lang="es-ES" sz="1600" dirty="0" err="1"/>
              <a:t>Shoulder</a:t>
            </a:r>
            <a:r>
              <a:rPr lang="es-ES" sz="1600" dirty="0"/>
              <a:t> </a:t>
            </a:r>
            <a:r>
              <a:rPr lang="es-ES" sz="1600" dirty="0" err="1"/>
              <a:t>function</a:t>
            </a:r>
            <a:r>
              <a:rPr lang="es-ES" sz="1600" dirty="0"/>
              <a:t> and 3-dimensional </a:t>
            </a:r>
            <a:r>
              <a:rPr lang="es-ES" sz="1600" dirty="0" err="1"/>
              <a:t>scapular</a:t>
            </a:r>
            <a:r>
              <a:rPr lang="es-ES" sz="1600" dirty="0"/>
              <a:t> </a:t>
            </a:r>
            <a:r>
              <a:rPr lang="es-ES" sz="1600" dirty="0" err="1"/>
              <a:t>kinematics</a:t>
            </a:r>
            <a:r>
              <a:rPr lang="es-ES" sz="1600" dirty="0"/>
              <a:t> in </a:t>
            </a:r>
            <a:r>
              <a:rPr lang="es-ES" sz="1600" dirty="0" err="1"/>
              <a:t>people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and </a:t>
            </a:r>
            <a:r>
              <a:rPr lang="es-ES" sz="1600" dirty="0" err="1"/>
              <a:t>without</a:t>
            </a:r>
            <a:r>
              <a:rPr lang="es-ES" sz="1600" dirty="0"/>
              <a:t> </a:t>
            </a:r>
            <a:r>
              <a:rPr lang="es-ES" sz="1600" dirty="0" err="1"/>
              <a:t>shoulder</a:t>
            </a:r>
            <a:r>
              <a:rPr lang="es-ES" sz="1600" dirty="0"/>
              <a:t> impingement </a:t>
            </a:r>
            <a:r>
              <a:rPr lang="es-ES" sz="1600" dirty="0" err="1"/>
              <a:t>syndrome</a:t>
            </a:r>
            <a:r>
              <a:rPr lang="es-ES" sz="1600" dirty="0"/>
              <a:t>. </a:t>
            </a:r>
            <a:r>
              <a:rPr lang="es-ES" sz="1600" dirty="0" err="1"/>
              <a:t>Phys</a:t>
            </a:r>
            <a:r>
              <a:rPr lang="es-ES" sz="1600" dirty="0"/>
              <a:t> </a:t>
            </a:r>
            <a:r>
              <a:rPr lang="es-ES" sz="1600" dirty="0" err="1"/>
              <a:t>Ther</a:t>
            </a:r>
            <a:r>
              <a:rPr lang="es-ES" sz="1600" dirty="0"/>
              <a:t>. 2006;86(8):1075–90. 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2. </a:t>
            </a:r>
            <a:r>
              <a:rPr lang="es-ES" sz="1600" dirty="0" err="1" smtClean="0"/>
              <a:t>Land</a:t>
            </a:r>
            <a:r>
              <a:rPr lang="es-ES" sz="1600" dirty="0" smtClean="0"/>
              <a:t> </a:t>
            </a:r>
            <a:r>
              <a:rPr lang="es-ES" sz="1600" dirty="0"/>
              <a:t>H, Gordon S, Watt K. </a:t>
            </a:r>
            <a:r>
              <a:rPr lang="es-ES" sz="1600" dirty="0" err="1"/>
              <a:t>Clinical</a:t>
            </a:r>
            <a:r>
              <a:rPr lang="es-ES" sz="1600" dirty="0"/>
              <a:t> </a:t>
            </a:r>
            <a:r>
              <a:rPr lang="es-ES" sz="1600" dirty="0" err="1"/>
              <a:t>assessment</a:t>
            </a:r>
            <a:r>
              <a:rPr lang="es-ES" sz="1600" dirty="0"/>
              <a:t> of subacromial </a:t>
            </a:r>
            <a:r>
              <a:rPr lang="es-ES" sz="1600" dirty="0" err="1"/>
              <a:t>shoulder</a:t>
            </a:r>
            <a:r>
              <a:rPr lang="es-ES" sz="1600" dirty="0"/>
              <a:t> impingement – </a:t>
            </a:r>
            <a:r>
              <a:rPr lang="es-ES" sz="1600" dirty="0" err="1"/>
              <a:t>Which</a:t>
            </a:r>
            <a:r>
              <a:rPr lang="es-ES" sz="1600" dirty="0"/>
              <a:t> </a:t>
            </a:r>
            <a:r>
              <a:rPr lang="es-ES" sz="1600" dirty="0" err="1"/>
              <a:t>factors</a:t>
            </a:r>
            <a:r>
              <a:rPr lang="es-ES" sz="1600" dirty="0"/>
              <a:t> </a:t>
            </a:r>
            <a:r>
              <a:rPr lang="es-ES" sz="1600" dirty="0" err="1"/>
              <a:t>differ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asymptomatic</a:t>
            </a:r>
            <a:r>
              <a:rPr lang="es-ES" sz="1600" dirty="0"/>
              <a:t> </a:t>
            </a:r>
            <a:r>
              <a:rPr lang="es-ES" sz="1600" dirty="0" err="1"/>
              <a:t>population</a:t>
            </a:r>
            <a:r>
              <a:rPr lang="es-ES" sz="1600" dirty="0"/>
              <a:t>? </a:t>
            </a:r>
            <a:r>
              <a:rPr lang="es-ES" sz="1600" dirty="0" err="1"/>
              <a:t>Musculoskelet</a:t>
            </a:r>
            <a:r>
              <a:rPr lang="es-ES" sz="1600" dirty="0"/>
              <a:t> </a:t>
            </a:r>
            <a:r>
              <a:rPr lang="es-ES" sz="1600" dirty="0" err="1"/>
              <a:t>Sci</a:t>
            </a:r>
            <a:r>
              <a:rPr lang="es-ES" sz="1600" dirty="0"/>
              <a:t> </a:t>
            </a:r>
            <a:r>
              <a:rPr lang="es-ES" sz="1600" dirty="0" err="1"/>
              <a:t>Pract</a:t>
            </a:r>
            <a:r>
              <a:rPr lang="es-ES" sz="1600" dirty="0"/>
              <a:t>. 2017 Feb 1;27:49–56. 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3. </a:t>
            </a:r>
            <a:r>
              <a:rPr lang="es-ES" sz="1600" dirty="0" err="1" smtClean="0"/>
              <a:t>Kolber</a:t>
            </a:r>
            <a:r>
              <a:rPr lang="es-ES" sz="1600" dirty="0" smtClean="0"/>
              <a:t> </a:t>
            </a:r>
            <a:r>
              <a:rPr lang="es-ES" sz="1600" dirty="0"/>
              <a:t>MJ, </a:t>
            </a:r>
            <a:r>
              <a:rPr lang="es-ES" sz="1600" dirty="0" err="1"/>
              <a:t>Hanney</a:t>
            </a:r>
            <a:r>
              <a:rPr lang="es-ES" sz="1600" dirty="0"/>
              <a:t> WJ, </a:t>
            </a:r>
            <a:r>
              <a:rPr lang="es-ES" sz="1600" dirty="0" err="1"/>
              <a:t>Cheatham</a:t>
            </a:r>
            <a:r>
              <a:rPr lang="es-ES" sz="1600" dirty="0"/>
              <a:t> SW, </a:t>
            </a:r>
            <a:r>
              <a:rPr lang="es-ES" sz="1600" dirty="0" err="1"/>
              <a:t>Salamh</a:t>
            </a:r>
            <a:r>
              <a:rPr lang="es-ES" sz="1600" dirty="0"/>
              <a:t> PA, </a:t>
            </a:r>
            <a:r>
              <a:rPr lang="es-ES" sz="1600" dirty="0" err="1"/>
              <a:t>Masaracchio</a:t>
            </a:r>
            <a:r>
              <a:rPr lang="es-ES" sz="1600" dirty="0"/>
              <a:t> M, </a:t>
            </a:r>
            <a:r>
              <a:rPr lang="es-ES" sz="1600" dirty="0" err="1"/>
              <a:t>Liu</a:t>
            </a:r>
            <a:r>
              <a:rPr lang="es-ES" sz="1600" dirty="0"/>
              <a:t> X. </a:t>
            </a:r>
            <a:r>
              <a:rPr lang="es-ES" sz="1600" dirty="0" err="1"/>
              <a:t>Shoulder</a:t>
            </a:r>
            <a:r>
              <a:rPr lang="es-ES" sz="1600" dirty="0"/>
              <a:t> </a:t>
            </a:r>
            <a:r>
              <a:rPr lang="es-ES" sz="1600" dirty="0" err="1"/>
              <a:t>Joint</a:t>
            </a:r>
            <a:r>
              <a:rPr lang="es-ES" sz="1600" dirty="0"/>
              <a:t> and </a:t>
            </a:r>
            <a:r>
              <a:rPr lang="es-ES" sz="1600" dirty="0" err="1"/>
              <a:t>Muscle</a:t>
            </a:r>
            <a:r>
              <a:rPr lang="es-ES" sz="1600" dirty="0"/>
              <a:t> </a:t>
            </a:r>
            <a:r>
              <a:rPr lang="es-ES" sz="1600" dirty="0" err="1"/>
              <a:t>Characteristics</a:t>
            </a:r>
            <a:r>
              <a:rPr lang="es-ES" sz="1600" dirty="0"/>
              <a:t> </a:t>
            </a:r>
            <a:r>
              <a:rPr lang="es-ES" sz="1600" dirty="0" err="1"/>
              <a:t>among</a:t>
            </a:r>
            <a:r>
              <a:rPr lang="es-ES" sz="1600" dirty="0"/>
              <a:t> </a:t>
            </a:r>
            <a:r>
              <a:rPr lang="es-ES" sz="1600" dirty="0" err="1"/>
              <a:t>Weight</a:t>
            </a:r>
            <a:r>
              <a:rPr lang="es-ES" sz="1600" dirty="0"/>
              <a:t>-Training </a:t>
            </a:r>
            <a:r>
              <a:rPr lang="es-ES" sz="1600" dirty="0" err="1"/>
              <a:t>Participants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and </a:t>
            </a:r>
            <a:r>
              <a:rPr lang="es-ES" sz="1600" dirty="0" err="1"/>
              <a:t>Without</a:t>
            </a:r>
            <a:r>
              <a:rPr lang="es-ES" sz="1600" dirty="0"/>
              <a:t> Impingement </a:t>
            </a:r>
            <a:r>
              <a:rPr lang="es-ES" sz="1600" dirty="0" err="1"/>
              <a:t>Syndrome</a:t>
            </a:r>
            <a:r>
              <a:rPr lang="es-ES" sz="1600" dirty="0"/>
              <a:t>. J </a:t>
            </a:r>
            <a:r>
              <a:rPr lang="es-ES" sz="1600" dirty="0" err="1"/>
              <a:t>Strength</a:t>
            </a:r>
            <a:r>
              <a:rPr lang="es-ES" sz="1600" dirty="0"/>
              <a:t> Cond Res. 2017 </a:t>
            </a:r>
            <a:r>
              <a:rPr lang="es-ES" sz="1600" dirty="0" err="1"/>
              <a:t>Apr</a:t>
            </a:r>
            <a:r>
              <a:rPr lang="es-ES" sz="1600" dirty="0"/>
              <a:t> 1;31(4):1024–32. 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4. </a:t>
            </a:r>
            <a:r>
              <a:rPr lang="es-ES" sz="1600" dirty="0" smtClean="0"/>
              <a:t>Hunter </a:t>
            </a:r>
            <a:r>
              <a:rPr lang="es-ES" sz="1600" dirty="0"/>
              <a:t>DJ, </a:t>
            </a:r>
            <a:r>
              <a:rPr lang="es-ES" sz="1600" dirty="0" err="1"/>
              <a:t>Rivett</a:t>
            </a:r>
            <a:r>
              <a:rPr lang="es-ES" sz="1600" dirty="0"/>
              <a:t> DA, </a:t>
            </a:r>
            <a:r>
              <a:rPr lang="es-ES" sz="1600" dirty="0" err="1"/>
              <a:t>McKeirnan</a:t>
            </a:r>
            <a:r>
              <a:rPr lang="es-ES" sz="1600" dirty="0"/>
              <a:t> S, Smith L, </a:t>
            </a:r>
            <a:r>
              <a:rPr lang="es-ES" sz="1600" dirty="0" err="1"/>
              <a:t>Snodgrass</a:t>
            </a:r>
            <a:r>
              <a:rPr lang="es-ES" sz="1600" dirty="0"/>
              <a:t> SJ. </a:t>
            </a:r>
            <a:r>
              <a:rPr lang="es-ES" sz="1600" dirty="0" err="1"/>
              <a:t>Relationship</a:t>
            </a:r>
            <a:r>
              <a:rPr lang="es-ES" sz="1600" dirty="0"/>
              <a:t> </a:t>
            </a:r>
            <a:r>
              <a:rPr lang="es-ES" sz="1600" dirty="0" err="1"/>
              <a:t>between</a:t>
            </a:r>
            <a:r>
              <a:rPr lang="es-ES" sz="1600" dirty="0"/>
              <a:t> </a:t>
            </a:r>
            <a:r>
              <a:rPr lang="es-ES" sz="1600" dirty="0" err="1"/>
              <a:t>Shoulder</a:t>
            </a:r>
            <a:r>
              <a:rPr lang="es-ES" sz="1600" dirty="0"/>
              <a:t> Impingement </a:t>
            </a:r>
            <a:r>
              <a:rPr lang="es-ES" sz="1600" dirty="0" err="1"/>
              <a:t>Syndrome</a:t>
            </a:r>
            <a:r>
              <a:rPr lang="es-ES" sz="1600" dirty="0"/>
              <a:t> and </a:t>
            </a:r>
            <a:r>
              <a:rPr lang="es-ES" sz="1600" dirty="0" err="1"/>
              <a:t>Thoracic</a:t>
            </a:r>
            <a:r>
              <a:rPr lang="es-ES" sz="1600" dirty="0"/>
              <a:t> </a:t>
            </a:r>
            <a:r>
              <a:rPr lang="es-ES" sz="1600" dirty="0" err="1"/>
              <a:t>Posture</a:t>
            </a:r>
            <a:r>
              <a:rPr lang="es-ES" sz="1600" dirty="0"/>
              <a:t>. </a:t>
            </a:r>
            <a:r>
              <a:rPr lang="es-ES" sz="1600" dirty="0" err="1"/>
              <a:t>Phys</a:t>
            </a:r>
            <a:r>
              <a:rPr lang="es-ES" sz="1600" dirty="0"/>
              <a:t> </a:t>
            </a:r>
            <a:r>
              <a:rPr lang="es-ES" sz="1600" dirty="0" err="1"/>
              <a:t>Ther</a:t>
            </a:r>
            <a:r>
              <a:rPr lang="es-ES" sz="1600" dirty="0"/>
              <a:t>. 2020 </a:t>
            </a:r>
            <a:r>
              <a:rPr lang="es-ES" sz="1600" dirty="0" err="1"/>
              <a:t>Apr</a:t>
            </a:r>
            <a:r>
              <a:rPr lang="es-ES" sz="1600" dirty="0"/>
              <a:t> 17;100(4):677–86. 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5. </a:t>
            </a:r>
            <a:r>
              <a:rPr lang="es-ES" sz="1600" dirty="0" err="1" smtClean="0"/>
              <a:t>Ueda</a:t>
            </a:r>
            <a:r>
              <a:rPr lang="es-ES" sz="1600" dirty="0" smtClean="0"/>
              <a:t> </a:t>
            </a:r>
            <a:r>
              <a:rPr lang="es-ES" sz="1600" dirty="0"/>
              <a:t>Y, </a:t>
            </a:r>
            <a:r>
              <a:rPr lang="es-ES" sz="1600" dirty="0" err="1"/>
              <a:t>Tanaka</a:t>
            </a:r>
            <a:r>
              <a:rPr lang="es-ES" sz="1600" dirty="0"/>
              <a:t> H, Tomita K, </a:t>
            </a:r>
            <a:r>
              <a:rPr lang="es-ES" sz="1600" dirty="0" err="1"/>
              <a:t>Tachibana</a:t>
            </a:r>
            <a:r>
              <a:rPr lang="es-ES" sz="1600" dirty="0"/>
              <a:t> T, </a:t>
            </a:r>
            <a:r>
              <a:rPr lang="es-ES" sz="1600" dirty="0" err="1"/>
              <a:t>Inui</a:t>
            </a:r>
            <a:r>
              <a:rPr lang="es-ES" sz="1600" dirty="0"/>
              <a:t> H, </a:t>
            </a:r>
            <a:r>
              <a:rPr lang="es-ES" sz="1600" dirty="0" err="1"/>
              <a:t>Nobuhara</a:t>
            </a:r>
            <a:r>
              <a:rPr lang="es-ES" sz="1600" dirty="0"/>
              <a:t> K, et al. </a:t>
            </a:r>
            <a:r>
              <a:rPr lang="es-ES" sz="1600" dirty="0" err="1"/>
              <a:t>Comparison</a:t>
            </a:r>
            <a:r>
              <a:rPr lang="es-ES" sz="1600" dirty="0"/>
              <a:t> of </a:t>
            </a:r>
            <a:r>
              <a:rPr lang="es-ES" sz="1600" dirty="0" err="1"/>
              <a:t>shoulder</a:t>
            </a:r>
            <a:r>
              <a:rPr lang="es-ES" sz="1600" dirty="0"/>
              <a:t> </a:t>
            </a:r>
            <a:r>
              <a:rPr lang="es-ES" sz="1600" dirty="0" err="1"/>
              <a:t>muscle</a:t>
            </a:r>
            <a:r>
              <a:rPr lang="es-ES" sz="1600" dirty="0"/>
              <a:t> </a:t>
            </a:r>
            <a:r>
              <a:rPr lang="es-ES" sz="1600" dirty="0" err="1"/>
              <a:t>strength</a:t>
            </a:r>
            <a:r>
              <a:rPr lang="es-ES" sz="1600" dirty="0"/>
              <a:t>, </a:t>
            </a:r>
            <a:r>
              <a:rPr lang="es-ES" sz="1600" dirty="0" err="1"/>
              <a:t>cross-sectional</a:t>
            </a:r>
            <a:r>
              <a:rPr lang="es-ES" sz="1600" dirty="0"/>
              <a:t> </a:t>
            </a:r>
            <a:r>
              <a:rPr lang="es-ES" sz="1600" dirty="0" err="1"/>
              <a:t>area</a:t>
            </a:r>
            <a:r>
              <a:rPr lang="es-ES" sz="1600" dirty="0"/>
              <a:t>, </a:t>
            </a:r>
            <a:r>
              <a:rPr lang="es-ES" sz="1600" dirty="0" err="1"/>
              <a:t>acromiohumeral</a:t>
            </a:r>
            <a:r>
              <a:rPr lang="es-ES" sz="1600" dirty="0"/>
              <a:t> </a:t>
            </a:r>
            <a:r>
              <a:rPr lang="es-ES" sz="1600" dirty="0" err="1"/>
              <a:t>distance</a:t>
            </a:r>
            <a:r>
              <a:rPr lang="es-ES" sz="1600" dirty="0"/>
              <a:t>, and </a:t>
            </a:r>
            <a:r>
              <a:rPr lang="es-ES" sz="1600" dirty="0" err="1"/>
              <a:t>thickness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supraspinatus</a:t>
            </a:r>
            <a:r>
              <a:rPr lang="es-ES" sz="1600" dirty="0"/>
              <a:t> </a:t>
            </a:r>
            <a:r>
              <a:rPr lang="es-ES" sz="1600" dirty="0" err="1"/>
              <a:t>tendon</a:t>
            </a:r>
            <a:r>
              <a:rPr lang="es-ES" sz="1600" dirty="0"/>
              <a:t> </a:t>
            </a:r>
            <a:r>
              <a:rPr lang="es-ES" sz="1600" dirty="0" err="1"/>
              <a:t>between</a:t>
            </a:r>
            <a:r>
              <a:rPr lang="es-ES" sz="1600" dirty="0"/>
              <a:t> </a:t>
            </a:r>
            <a:r>
              <a:rPr lang="es-ES" sz="1600" dirty="0" err="1"/>
              <a:t>symptomatic</a:t>
            </a:r>
            <a:r>
              <a:rPr lang="es-ES" sz="1600" dirty="0"/>
              <a:t> and </a:t>
            </a:r>
            <a:r>
              <a:rPr lang="es-ES" sz="1600" dirty="0" err="1"/>
              <a:t>asymptomatic</a:t>
            </a:r>
            <a:r>
              <a:rPr lang="es-ES" sz="1600" dirty="0"/>
              <a:t> </a:t>
            </a:r>
            <a:r>
              <a:rPr lang="es-ES" sz="1600" dirty="0" err="1"/>
              <a:t>patients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rotator</a:t>
            </a:r>
            <a:r>
              <a:rPr lang="es-ES" sz="1600" dirty="0"/>
              <a:t> </a:t>
            </a:r>
            <a:r>
              <a:rPr lang="es-ES" sz="1600" dirty="0" err="1"/>
              <a:t>cuff</a:t>
            </a:r>
            <a:r>
              <a:rPr lang="es-ES" sz="1600" dirty="0"/>
              <a:t> </a:t>
            </a:r>
            <a:r>
              <a:rPr lang="es-ES" sz="1600" dirty="0" err="1"/>
              <a:t>tears</a:t>
            </a:r>
            <a:r>
              <a:rPr lang="es-ES" sz="1600" dirty="0"/>
              <a:t>. J </a:t>
            </a:r>
            <a:r>
              <a:rPr lang="es-ES" sz="1600" dirty="0" err="1"/>
              <a:t>Shoulder</a:t>
            </a:r>
            <a:r>
              <a:rPr lang="es-ES" sz="1600" dirty="0"/>
              <a:t> </a:t>
            </a:r>
            <a:r>
              <a:rPr lang="es-ES" sz="1600" dirty="0" err="1"/>
              <a:t>Elb</a:t>
            </a:r>
            <a:r>
              <a:rPr lang="es-ES" sz="1600" dirty="0"/>
              <a:t> </a:t>
            </a:r>
            <a:r>
              <a:rPr lang="es-ES" sz="1600" dirty="0" err="1"/>
              <a:t>Surg</a:t>
            </a:r>
            <a:r>
              <a:rPr lang="es-ES" sz="1600" dirty="0"/>
              <a:t>. 2020 Oct 1;29(10):2043–50. 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6. </a:t>
            </a:r>
            <a:r>
              <a:rPr lang="es-ES" sz="1600" dirty="0" err="1" smtClean="0"/>
              <a:t>Erol</a:t>
            </a:r>
            <a:r>
              <a:rPr lang="es-ES" sz="1600" dirty="0" smtClean="0"/>
              <a:t> </a:t>
            </a:r>
            <a:r>
              <a:rPr lang="es-ES" sz="1600" dirty="0" err="1"/>
              <a:t>Ö</a:t>
            </a:r>
            <a:r>
              <a:rPr lang="es-ES" sz="1600" dirty="0"/>
              <a:t>, </a:t>
            </a:r>
            <a:r>
              <a:rPr lang="es-ES" sz="1600" dirty="0" err="1"/>
              <a:t>Özçakar</a:t>
            </a:r>
            <a:r>
              <a:rPr lang="es-ES" sz="1600" dirty="0"/>
              <a:t> L, </a:t>
            </a:r>
            <a:r>
              <a:rPr lang="es-ES" sz="1600" dirty="0" err="1"/>
              <a:t>Çeliker</a:t>
            </a:r>
            <a:r>
              <a:rPr lang="es-ES" sz="1600" dirty="0"/>
              <a:t> R. </a:t>
            </a:r>
            <a:r>
              <a:rPr lang="es-ES" sz="1600" dirty="0" err="1"/>
              <a:t>Shoulder</a:t>
            </a:r>
            <a:r>
              <a:rPr lang="es-ES" sz="1600" dirty="0"/>
              <a:t> </a:t>
            </a:r>
            <a:r>
              <a:rPr lang="es-ES" sz="1600" dirty="0" err="1"/>
              <a:t>rotator</a:t>
            </a:r>
            <a:r>
              <a:rPr lang="es-ES" sz="1600" dirty="0"/>
              <a:t> </a:t>
            </a:r>
            <a:r>
              <a:rPr lang="es-ES" sz="1600" dirty="0" err="1"/>
              <a:t>strength</a:t>
            </a:r>
            <a:r>
              <a:rPr lang="es-ES" sz="1600" dirty="0"/>
              <a:t> in </a:t>
            </a:r>
            <a:r>
              <a:rPr lang="es-ES" sz="1600" dirty="0" err="1"/>
              <a:t>patients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stage</a:t>
            </a:r>
            <a:r>
              <a:rPr lang="es-ES" sz="1600" dirty="0"/>
              <a:t> I-II subacromial impingement: </a:t>
            </a:r>
            <a:r>
              <a:rPr lang="es-ES" sz="1600" dirty="0" err="1"/>
              <a:t>Relationship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pain</a:t>
            </a:r>
            <a:r>
              <a:rPr lang="es-ES" sz="1600" dirty="0"/>
              <a:t>, </a:t>
            </a:r>
            <a:r>
              <a:rPr lang="es-ES" sz="1600" dirty="0" err="1"/>
              <a:t>disability</a:t>
            </a:r>
            <a:r>
              <a:rPr lang="es-ES" sz="1600" dirty="0"/>
              <a:t>, and </a:t>
            </a:r>
            <a:r>
              <a:rPr lang="es-ES" sz="1600" dirty="0" err="1"/>
              <a:t>quality</a:t>
            </a:r>
            <a:r>
              <a:rPr lang="es-ES" sz="1600" dirty="0"/>
              <a:t> of </a:t>
            </a:r>
            <a:r>
              <a:rPr lang="es-ES" sz="1600" dirty="0" err="1"/>
              <a:t>life</a:t>
            </a:r>
            <a:r>
              <a:rPr lang="es-ES" sz="1600" dirty="0"/>
              <a:t>. J </a:t>
            </a:r>
            <a:r>
              <a:rPr lang="es-ES" sz="1600" dirty="0" err="1"/>
              <a:t>Shoulder</a:t>
            </a:r>
            <a:r>
              <a:rPr lang="es-ES" sz="1600" dirty="0"/>
              <a:t> </a:t>
            </a:r>
            <a:r>
              <a:rPr lang="es-ES" sz="1600" dirty="0" err="1"/>
              <a:t>Elb</a:t>
            </a:r>
            <a:r>
              <a:rPr lang="es-ES" sz="1600" dirty="0"/>
              <a:t> </a:t>
            </a:r>
            <a:r>
              <a:rPr lang="es-ES" sz="1600" dirty="0" err="1"/>
              <a:t>Surg</a:t>
            </a:r>
            <a:r>
              <a:rPr lang="es-ES" sz="1600" dirty="0"/>
              <a:t>. 2008 Nov;17(6):893–7. 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7. </a:t>
            </a:r>
            <a:r>
              <a:rPr lang="es-ES" sz="1600" dirty="0" err="1" smtClean="0"/>
              <a:t>Theisen</a:t>
            </a:r>
            <a:r>
              <a:rPr lang="es-ES" sz="1600" dirty="0" smtClean="0"/>
              <a:t> </a:t>
            </a:r>
            <a:r>
              <a:rPr lang="es-ES" sz="1600" dirty="0"/>
              <a:t>C, Van </a:t>
            </a:r>
            <a:r>
              <a:rPr lang="es-ES" sz="1600" dirty="0" err="1"/>
              <a:t>Wagensveld</a:t>
            </a:r>
            <a:r>
              <a:rPr lang="es-ES" sz="1600" dirty="0"/>
              <a:t> A, </a:t>
            </a:r>
            <a:r>
              <a:rPr lang="es-ES" sz="1600" dirty="0" err="1"/>
              <a:t>Timmesfeld</a:t>
            </a:r>
            <a:r>
              <a:rPr lang="es-ES" sz="1600" dirty="0"/>
              <a:t> N, Efe T, </a:t>
            </a:r>
            <a:r>
              <a:rPr lang="es-ES" sz="1600" dirty="0" err="1"/>
              <a:t>Heyse</a:t>
            </a:r>
            <a:r>
              <a:rPr lang="es-ES" sz="1600" dirty="0"/>
              <a:t> TJ, </a:t>
            </a:r>
            <a:r>
              <a:rPr lang="es-ES" sz="1600" dirty="0" err="1"/>
              <a:t>Fuchs-Winkelmann</a:t>
            </a:r>
            <a:r>
              <a:rPr lang="es-ES" sz="1600" dirty="0"/>
              <a:t> S, et al. Co-</a:t>
            </a:r>
            <a:r>
              <a:rPr lang="es-ES" sz="1600" dirty="0" err="1"/>
              <a:t>occurrence</a:t>
            </a:r>
            <a:r>
              <a:rPr lang="es-ES" sz="1600" dirty="0"/>
              <a:t> of </a:t>
            </a:r>
            <a:r>
              <a:rPr lang="es-ES" sz="1600" dirty="0" err="1"/>
              <a:t>outlet</a:t>
            </a:r>
            <a:r>
              <a:rPr lang="es-ES" sz="1600" dirty="0"/>
              <a:t> impingement </a:t>
            </a:r>
            <a:r>
              <a:rPr lang="es-ES" sz="1600" dirty="0" err="1"/>
              <a:t>syndrome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shoulder</a:t>
            </a:r>
            <a:r>
              <a:rPr lang="es-ES" sz="1600" dirty="0"/>
              <a:t> and </a:t>
            </a:r>
            <a:r>
              <a:rPr lang="es-ES" sz="1600" dirty="0" err="1"/>
              <a:t>restricted</a:t>
            </a:r>
            <a:r>
              <a:rPr lang="es-ES" sz="1600" dirty="0"/>
              <a:t> </a:t>
            </a:r>
            <a:r>
              <a:rPr lang="es-ES" sz="1600" dirty="0" err="1"/>
              <a:t>range</a:t>
            </a:r>
            <a:r>
              <a:rPr lang="es-ES" sz="1600" dirty="0"/>
              <a:t> of </a:t>
            </a:r>
            <a:r>
              <a:rPr lang="es-ES" sz="1600" dirty="0" err="1"/>
              <a:t>motion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thoracic</a:t>
            </a:r>
            <a:r>
              <a:rPr lang="es-ES" sz="1600" dirty="0"/>
              <a:t> </a:t>
            </a:r>
            <a:r>
              <a:rPr lang="es-ES" sz="1600" dirty="0" err="1"/>
              <a:t>spine</a:t>
            </a:r>
            <a:r>
              <a:rPr lang="es-ES" sz="1600" dirty="0"/>
              <a:t>-a </a:t>
            </a:r>
            <a:r>
              <a:rPr lang="es-ES" sz="1600" dirty="0" err="1"/>
              <a:t>prospective</a:t>
            </a:r>
            <a:r>
              <a:rPr lang="es-ES" sz="1600" dirty="0"/>
              <a:t> </a:t>
            </a:r>
            <a:r>
              <a:rPr lang="es-ES" sz="1600" dirty="0" err="1"/>
              <a:t>study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ultrasound-based</a:t>
            </a:r>
            <a:r>
              <a:rPr lang="es-ES" sz="1600" dirty="0"/>
              <a:t> </a:t>
            </a:r>
            <a:r>
              <a:rPr lang="es-ES" sz="1600" dirty="0" err="1"/>
              <a:t>motion</a:t>
            </a:r>
            <a:r>
              <a:rPr lang="es-ES" sz="1600" dirty="0"/>
              <a:t> </a:t>
            </a:r>
            <a:r>
              <a:rPr lang="es-ES" sz="1600" dirty="0" err="1"/>
              <a:t>analysis</a:t>
            </a:r>
            <a:r>
              <a:rPr lang="es-ES" sz="1600" dirty="0"/>
              <a:t>. BMC </a:t>
            </a:r>
            <a:r>
              <a:rPr lang="es-ES" sz="1600" dirty="0" err="1"/>
              <a:t>Musculoskelet</a:t>
            </a:r>
            <a:r>
              <a:rPr lang="es-ES" sz="1600" dirty="0"/>
              <a:t> </a:t>
            </a:r>
            <a:r>
              <a:rPr lang="es-ES" sz="1600" dirty="0" err="1"/>
              <a:t>Disord</a:t>
            </a:r>
            <a:r>
              <a:rPr lang="es-ES" sz="1600" dirty="0"/>
              <a:t>. 2010;11. </a:t>
            </a:r>
            <a:endParaRPr lang="en-US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600" dirty="0"/>
              <a:t>8. </a:t>
            </a:r>
            <a:r>
              <a:rPr lang="es-ES" sz="1600" dirty="0" err="1" smtClean="0"/>
              <a:t>Choi</a:t>
            </a:r>
            <a:r>
              <a:rPr lang="es-ES" sz="1600" dirty="0" smtClean="0"/>
              <a:t> </a:t>
            </a:r>
            <a:r>
              <a:rPr lang="es-ES" sz="1600" dirty="0"/>
              <a:t>M, </a:t>
            </a:r>
            <a:r>
              <a:rPr lang="es-ES" sz="1600" dirty="0" err="1"/>
              <a:t>Chung</a:t>
            </a:r>
            <a:r>
              <a:rPr lang="es-ES" sz="1600" dirty="0"/>
              <a:t> J. </a:t>
            </a:r>
            <a:r>
              <a:rPr lang="es-ES" sz="1600" dirty="0" err="1"/>
              <a:t>Biomechanical</a:t>
            </a:r>
            <a:r>
              <a:rPr lang="es-ES" sz="1600" dirty="0"/>
              <a:t> and </a:t>
            </a:r>
            <a:r>
              <a:rPr lang="es-ES" sz="1600" dirty="0" err="1"/>
              <a:t>functional</a:t>
            </a:r>
            <a:r>
              <a:rPr lang="es-ES" sz="1600" dirty="0"/>
              <a:t> </a:t>
            </a:r>
            <a:r>
              <a:rPr lang="es-ES" sz="1600" dirty="0" err="1"/>
              <a:t>analysis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shoulder</a:t>
            </a:r>
            <a:r>
              <a:rPr lang="es-ES" sz="1600" dirty="0"/>
              <a:t> </a:t>
            </a:r>
            <a:r>
              <a:rPr lang="es-ES" sz="1600" dirty="0" err="1"/>
              <a:t>complex</a:t>
            </a:r>
            <a:r>
              <a:rPr lang="es-ES" sz="1600" dirty="0"/>
              <a:t> and </a:t>
            </a:r>
            <a:r>
              <a:rPr lang="es-ES" sz="1600" dirty="0" err="1"/>
              <a:t>thoracic</a:t>
            </a:r>
            <a:r>
              <a:rPr lang="es-ES" sz="1600" dirty="0"/>
              <a:t> </a:t>
            </a:r>
            <a:r>
              <a:rPr lang="es-ES" sz="1600" dirty="0" err="1"/>
              <a:t>spine</a:t>
            </a:r>
            <a:r>
              <a:rPr lang="es-ES" sz="1600" dirty="0"/>
              <a:t> in </a:t>
            </a:r>
            <a:r>
              <a:rPr lang="es-ES" sz="1600" dirty="0" err="1"/>
              <a:t>patients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subacromial impingement </a:t>
            </a:r>
            <a:r>
              <a:rPr lang="es-ES" sz="1600" dirty="0" err="1"/>
              <a:t>syndrome</a:t>
            </a:r>
            <a:r>
              <a:rPr lang="es-ES" sz="1600" dirty="0"/>
              <a:t>: A case control </a:t>
            </a:r>
            <a:r>
              <a:rPr lang="es-ES" sz="1600" dirty="0" err="1"/>
              <a:t>study</a:t>
            </a:r>
            <a:r>
              <a:rPr lang="es-ES" sz="1600" dirty="0"/>
              <a:t>. Medicine (Baltimore). 2023 </a:t>
            </a:r>
            <a:r>
              <a:rPr lang="es-ES" sz="1600" dirty="0" err="1"/>
              <a:t>Jan</a:t>
            </a:r>
            <a:r>
              <a:rPr lang="es-ES" sz="1600" dirty="0"/>
              <a:t> 27;102(4):E32760</a:t>
            </a:r>
            <a:r>
              <a:rPr lang="es-ES" sz="1600" dirty="0" smtClean="0"/>
              <a:t>.</a:t>
            </a:r>
            <a:endParaRPr lang="en-US" sz="16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927" y="240287"/>
            <a:ext cx="4655511" cy="1554732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9B6AB625-9DD8-48AA-B258-7FFCF142B9BB}"/>
              </a:ext>
            </a:extLst>
          </p:cNvPr>
          <p:cNvSpPr txBox="1"/>
          <p:nvPr/>
        </p:nvSpPr>
        <p:spPr>
          <a:xfrm>
            <a:off x="400717" y="7898034"/>
            <a:ext cx="29415492" cy="722256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 Nova" panose="020B0504020202020204" pitchFamily="34" charset="0"/>
              </a:rPr>
              <a:t>OBJECTIVE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6A5595C-F148-433D-8944-9A9398240D3D}"/>
              </a:ext>
            </a:extLst>
          </p:cNvPr>
          <p:cNvSpPr txBox="1"/>
          <p:nvPr/>
        </p:nvSpPr>
        <p:spPr>
          <a:xfrm>
            <a:off x="347604" y="8909201"/>
            <a:ext cx="290923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 summarize the shoulder physical examination characteristics in subjects with rotator cuff related shoulder pain and compare those with a healthy population.</a:t>
            </a:r>
            <a:endParaRPr lang="en-US" sz="3200" dirty="0"/>
          </a:p>
          <a:p>
            <a:r>
              <a:rPr lang="en-GB" sz="3200" dirty="0"/>
              <a:t> </a:t>
            </a:r>
            <a:endParaRPr lang="en-US" sz="3200" dirty="0"/>
          </a:p>
          <a:p>
            <a:endParaRPr lang="es-ES" sz="2900" dirty="0">
              <a:latin typeface="Arial Nova" panose="020B050402020202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65D8093A-6508-4B93-A735-A2ED884CCEBA}"/>
              </a:ext>
            </a:extLst>
          </p:cNvPr>
          <p:cNvSpPr/>
          <p:nvPr/>
        </p:nvSpPr>
        <p:spPr>
          <a:xfrm>
            <a:off x="460636" y="8886779"/>
            <a:ext cx="29415492" cy="976739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Imagen 46" descr="Macintosh HD:Users:Daniel:Desktop:Screenshot 2023-05-29 at 12.11.1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82" y="433666"/>
            <a:ext cx="3889171" cy="135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Screenshot 2023-10-01 at 17.59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5" y="22684117"/>
            <a:ext cx="11137941" cy="9707884"/>
          </a:xfrm>
          <a:prstGeom prst="rect">
            <a:avLst/>
          </a:prstGeom>
        </p:spPr>
      </p:pic>
      <p:pic>
        <p:nvPicPr>
          <p:cNvPr id="19" name="Imagen 18" descr="Screenshot 2023-10-01 at 18.11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34" y="24266989"/>
            <a:ext cx="8974649" cy="3566241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21062032" y="23059104"/>
            <a:ext cx="82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Nova" panose="020B0504020202020204"/>
              </a:rPr>
              <a:t>Synthesis forest plots: </a:t>
            </a:r>
            <a:r>
              <a:rPr lang="en-GB" sz="2800" b="1" dirty="0" smtClean="0">
                <a:latin typeface="Arial Nova" panose="020B0504020202020204"/>
              </a:rPr>
              <a:t>Shoulder IR ROM</a:t>
            </a:r>
            <a:endParaRPr lang="es-ES" sz="2800" b="1" dirty="0">
              <a:latin typeface="Arial Nova" panose="020B0504020202020204"/>
            </a:endParaRPr>
          </a:p>
        </p:txBody>
      </p:sp>
      <p:pic>
        <p:nvPicPr>
          <p:cNvPr id="20" name="Imagen 19" descr="Screenshot 2023-10-01 at 18.15.5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083" y="23979063"/>
            <a:ext cx="7086156" cy="3887603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12210439" y="28281041"/>
            <a:ext cx="82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Nova" panose="020B0504020202020204"/>
              </a:rPr>
              <a:t>Synthesis forest plots: </a:t>
            </a:r>
            <a:r>
              <a:rPr lang="en-GB" sz="2800" b="1" dirty="0" smtClean="0">
                <a:latin typeface="Arial Nova" panose="020B0504020202020204"/>
              </a:rPr>
              <a:t>Shoulder ER ROM</a:t>
            </a:r>
            <a:endParaRPr lang="es-ES" sz="2800" b="1" dirty="0">
              <a:latin typeface="Arial Nova" panose="020B0504020202020204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0856498" y="28281041"/>
            <a:ext cx="82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Nova" panose="020B0504020202020204"/>
              </a:rPr>
              <a:t>Synthesis forest plots: </a:t>
            </a:r>
            <a:r>
              <a:rPr lang="en-GB" sz="2800" b="1" dirty="0" smtClean="0">
                <a:latin typeface="Arial Nova" panose="020B0504020202020204"/>
              </a:rPr>
              <a:t>Shoulder IR Strength</a:t>
            </a:r>
            <a:endParaRPr lang="es-ES" sz="2800" b="1" dirty="0">
              <a:latin typeface="Arial Nova" panose="020B0504020202020204"/>
            </a:endParaRPr>
          </a:p>
        </p:txBody>
      </p:sp>
      <p:pic>
        <p:nvPicPr>
          <p:cNvPr id="21" name="Imagen 20" descr="Screenshot 2023-10-01 at 18.19.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008" y="29009003"/>
            <a:ext cx="8794178" cy="4246504"/>
          </a:xfrm>
          <a:prstGeom prst="rect">
            <a:avLst/>
          </a:prstGeom>
        </p:spPr>
      </p:pic>
      <p:pic>
        <p:nvPicPr>
          <p:cNvPr id="30" name="Imagen 29" descr="Screenshot 2023-10-01 at 18.20.5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123" y="28921314"/>
            <a:ext cx="7695695" cy="4407031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0B244774-C410-4DFD-98DE-B7878BC56D3C}"/>
              </a:ext>
            </a:extLst>
          </p:cNvPr>
          <p:cNvSpPr txBox="1"/>
          <p:nvPr/>
        </p:nvSpPr>
        <p:spPr>
          <a:xfrm>
            <a:off x="335630" y="38093113"/>
            <a:ext cx="14408921" cy="707886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 Nova" panose="020B0504020202020204" pitchFamily="34" charset="0"/>
              </a:rPr>
              <a:t>CLINICAL IMPLICATIONS</a:t>
            </a:r>
            <a:endParaRPr lang="en-GB" sz="4000" b="1" dirty="0">
              <a:latin typeface="Arial Nova" panose="020B05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413913" y="38928801"/>
            <a:ext cx="14448793" cy="322074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CuadroTexto 53"/>
          <p:cNvSpPr txBox="1"/>
          <p:nvPr/>
        </p:nvSpPr>
        <p:spPr>
          <a:xfrm>
            <a:off x="500004" y="39000130"/>
            <a:ext cx="13910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Traditionally, orthopaedic shoulder test and later shoulder strength have been proposed to assess patients with </a:t>
            </a:r>
            <a:r>
              <a:rPr lang="en-GB" sz="3200" dirty="0" smtClean="0"/>
              <a:t>RCRSP. </a:t>
            </a:r>
            <a:r>
              <a:rPr lang="en-GB" sz="3200" dirty="0"/>
              <a:t>In this meta-analysis, we highlight the importance of also including shoulder </a:t>
            </a:r>
            <a:r>
              <a:rPr lang="en-GB" sz="3200" dirty="0" smtClean="0"/>
              <a:t>ROM </a:t>
            </a:r>
            <a:r>
              <a:rPr lang="en-GB" sz="3200" dirty="0"/>
              <a:t>as statistical differences have been found in shoulder flexion, external and internal rotation.</a:t>
            </a:r>
            <a:endParaRPr lang="en-US" sz="3200" dirty="0"/>
          </a:p>
        </p:txBody>
      </p:sp>
      <p:pic>
        <p:nvPicPr>
          <p:cNvPr id="13" name="Imagen 12" descr="Screenshot 2023-10-02 at 13.40.5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127" y="247809"/>
            <a:ext cx="4612576" cy="1331974"/>
          </a:xfrm>
          <a:prstGeom prst="rect">
            <a:avLst/>
          </a:prstGeom>
        </p:spPr>
      </p:pic>
      <p:pic>
        <p:nvPicPr>
          <p:cNvPr id="23" name="Imagen 22" descr="Screenshot 2023-10-02 at 13.44.3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568"/>
            <a:ext cx="28829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5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50df7a-6567-40f6-8157-e120db9a6e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E43EB9F80C894E921146460CC05A42" ma:contentTypeVersion="13" ma:contentTypeDescription="Crear nuevo documento." ma:contentTypeScope="" ma:versionID="6ebbe1fba31e528326c06de560448038">
  <xsd:schema xmlns:xsd="http://www.w3.org/2001/XMLSchema" xmlns:xs="http://www.w3.org/2001/XMLSchema" xmlns:p="http://schemas.microsoft.com/office/2006/metadata/properties" xmlns:ns3="fe50df7a-6567-40f6-8157-e120db9a6ee2" xmlns:ns4="2159ac93-99a7-4c62-b17b-54557b6cc99b" targetNamespace="http://schemas.microsoft.com/office/2006/metadata/properties" ma:root="true" ma:fieldsID="695d27c89e4ded704c2027dd0fbfb427" ns3:_="" ns4:_="">
    <xsd:import namespace="fe50df7a-6567-40f6-8157-e120db9a6ee2"/>
    <xsd:import namespace="2159ac93-99a7-4c62-b17b-54557b6cc9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0df7a-6567-40f6-8157-e120db9a6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9ac93-99a7-4c62-b17b-54557b6cc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D6BBEB-F06E-487F-9202-6CD13D41D9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E09E5D-E5DD-45A9-87B3-C9CF0B35573E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2159ac93-99a7-4c62-b17b-54557b6cc99b"/>
    <ds:schemaRef ds:uri="http://www.w3.org/XML/1998/namespace"/>
    <ds:schemaRef ds:uri="http://schemas.microsoft.com/office/infopath/2007/PartnerControls"/>
    <ds:schemaRef ds:uri="fe50df7a-6567-40f6-8157-e120db9a6ee2"/>
  </ds:schemaRefs>
</ds:datastoreItem>
</file>

<file path=customXml/itemProps3.xml><?xml version="1.0" encoding="utf-8"?>
<ds:datastoreItem xmlns:ds="http://schemas.openxmlformats.org/officeDocument/2006/customXml" ds:itemID="{91EE9B8C-A02F-4A80-A262-D0EFAFEAC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0df7a-6567-40f6-8157-e120db9a6ee2"/>
    <ds:schemaRef ds:uri="2159ac93-99a7-4c62-b17b-54557b6cc9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1141</Words>
  <Application>Microsoft Macintosh PowerPoint</Application>
  <PresentationFormat>Personalizado</PresentationFormat>
  <Paragraphs>56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Nacho Elizagaray Garcia</dc:creator>
  <cp:lastModifiedBy>Daniel Mañoso Hernando</cp:lastModifiedBy>
  <cp:revision>82</cp:revision>
  <cp:lastPrinted>2019-09-03T16:46:01Z</cp:lastPrinted>
  <dcterms:created xsi:type="dcterms:W3CDTF">2019-09-01T09:29:42Z</dcterms:created>
  <dcterms:modified xsi:type="dcterms:W3CDTF">2023-10-03T11:44:47Z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0x01010097E43EB9F80C894E921146460CC05A42</vt:lpwstr>
  </property>
</Properties>
</file>